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3" r:id="rId2"/>
    <p:sldId id="349" r:id="rId3"/>
    <p:sldId id="313"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8" r:id="rId19"/>
    <p:sldId id="346" r:id="rId20"/>
    <p:sldId id="347" r:id="rId21"/>
    <p:sldId id="298" r:id="rId22"/>
    <p:sldId id="330" r:id="rId23"/>
    <p:sldId id="350" r:id="rId24"/>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917BA0F-E82F-4939-8D16-42B228D14F1A}">
          <p14:sldIdLst>
            <p14:sldId id="283"/>
            <p14:sldId id="349"/>
            <p14:sldId id="313"/>
            <p14:sldId id="331"/>
            <p14:sldId id="332"/>
            <p14:sldId id="333"/>
            <p14:sldId id="334"/>
            <p14:sldId id="335"/>
            <p14:sldId id="336"/>
            <p14:sldId id="337"/>
            <p14:sldId id="338"/>
            <p14:sldId id="339"/>
            <p14:sldId id="340"/>
            <p14:sldId id="341"/>
            <p14:sldId id="342"/>
            <p14:sldId id="343"/>
            <p14:sldId id="344"/>
            <p14:sldId id="348"/>
            <p14:sldId id="346"/>
            <p14:sldId id="347"/>
            <p14:sldId id="298"/>
            <p14:sldId id="330"/>
            <p14:sldId id="350"/>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00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70" autoAdjust="0"/>
  </p:normalViewPr>
  <p:slideViewPr>
    <p:cSldViewPr snapToGrid="0" snapToObjects="1">
      <p:cViewPr varScale="1">
        <p:scale>
          <a:sx n="99" d="100"/>
          <a:sy n="99" d="100"/>
        </p:scale>
        <p:origin x="-1312" y="-10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jpeg"/><Relationship Id="rId1" Type="http://schemas.openxmlformats.org/officeDocument/2006/relationships/image" Target="../media/image46.png"/><Relationship Id="rId2" Type="http://schemas.openxmlformats.org/officeDocument/2006/relationships/image" Target="../media/image4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jpeg"/><Relationship Id="rId1" Type="http://schemas.openxmlformats.org/officeDocument/2006/relationships/image" Target="../media/image46.png"/><Relationship Id="rId2" Type="http://schemas.openxmlformats.org/officeDocument/2006/relationships/image" Target="../media/image4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27B64-600F-4CCC-8357-3E8DECF982D0}" type="doc">
      <dgm:prSet loTypeId="urn:microsoft.com/office/officeart/2005/8/layout/arrow2" loCatId="process" qsTypeId="urn:microsoft.com/office/officeart/2005/8/quickstyle/simple1" qsCatId="simple" csTypeId="urn:microsoft.com/office/officeart/2005/8/colors/accent1_2" csCatId="accent1" phldr="1"/>
      <dgm:spPr/>
    </dgm:pt>
    <dgm:pt modelId="{070F165B-6317-47F7-8F77-B289A73F025D}">
      <dgm:prSet phldrT="[Text]"/>
      <dgm:spPr>
        <a:xfrm>
          <a:off x="1046239" y="3468028"/>
          <a:ext cx="1245213" cy="1083189"/>
        </a:xfrm>
        <a:noFill/>
        <a:ln>
          <a:noFill/>
        </a:ln>
        <a:effectLst/>
      </dgm:spPr>
      <dgm:t>
        <a:bodyPr/>
        <a:lstStyle/>
        <a:p>
          <a:r>
            <a:rPr lang="en-US" dirty="0">
              <a:solidFill>
                <a:srgbClr val="000000">
                  <a:hueOff val="0"/>
                  <a:satOff val="0"/>
                  <a:lumOff val="0"/>
                  <a:alphaOff val="0"/>
                </a:srgbClr>
              </a:solidFill>
              <a:effectLst/>
              <a:latin typeface="Calibri"/>
              <a:ea typeface="+mn-ea"/>
              <a:cs typeface="+mn-cs"/>
            </a:rPr>
            <a:t>2009</a:t>
          </a:r>
        </a:p>
        <a:p>
          <a:r>
            <a:rPr lang="en-US" dirty="0" err="1">
              <a:solidFill>
                <a:srgbClr val="000000">
                  <a:hueOff val="0"/>
                  <a:satOff val="0"/>
                  <a:lumOff val="0"/>
                  <a:alphaOff val="0"/>
                </a:srgbClr>
              </a:solidFill>
              <a:effectLst/>
              <a:latin typeface="Calibri"/>
              <a:ea typeface="+mn-ea"/>
              <a:cs typeface="+mn-cs"/>
            </a:rPr>
            <a:t>Brasil</a:t>
          </a:r>
          <a:r>
            <a:rPr lang="en-US" dirty="0">
              <a:solidFill>
                <a:srgbClr val="000000">
                  <a:hueOff val="0"/>
                  <a:satOff val="0"/>
                  <a:lumOff val="0"/>
                  <a:alphaOff val="0"/>
                </a:srgbClr>
              </a:solidFill>
              <a:effectLst/>
              <a:latin typeface="Calibri"/>
              <a:ea typeface="+mn-ea"/>
              <a:cs typeface="+mn-cs"/>
            </a:rPr>
            <a:t> Nota Fiscal &amp; SPED</a:t>
          </a:r>
        </a:p>
      </dgm:t>
    </dgm:pt>
    <dgm:pt modelId="{8D324956-2C11-4F26-A378-6F120C626951}" type="parTrans" cxnId="{B6035ECC-CEC6-4B4B-9F5C-82EB060E2A9D}">
      <dgm:prSet/>
      <dgm:spPr/>
      <dgm:t>
        <a:bodyPr/>
        <a:lstStyle/>
        <a:p>
          <a:endParaRPr lang="en-US"/>
        </a:p>
      </dgm:t>
    </dgm:pt>
    <dgm:pt modelId="{2061FA42-DB0A-4AF5-8685-30A9CDA2867E}" type="sibTrans" cxnId="{B6035ECC-CEC6-4B4B-9F5C-82EB060E2A9D}">
      <dgm:prSet/>
      <dgm:spPr/>
      <dgm:t>
        <a:bodyPr/>
        <a:lstStyle/>
        <a:p>
          <a:endParaRPr lang="en-US"/>
        </a:p>
      </dgm:t>
    </dgm:pt>
    <dgm:pt modelId="{084603EA-35D1-4D28-8BA4-A8991EAFE4FE}">
      <dgm:prSet phldrT="[Text]"/>
      <dgm:spPr>
        <a:xfrm>
          <a:off x="2291453" y="2471311"/>
          <a:ext cx="1529209" cy="2079906"/>
        </a:xfrm>
        <a:noFill/>
        <a:ln>
          <a:noFill/>
        </a:ln>
        <a:effectLst/>
      </dgm:spPr>
      <dgm:t>
        <a:bodyPr/>
        <a:lstStyle/>
        <a:p>
          <a:r>
            <a:rPr lang="en-US" dirty="0">
              <a:solidFill>
                <a:srgbClr val="000000">
                  <a:hueOff val="0"/>
                  <a:satOff val="0"/>
                  <a:lumOff val="0"/>
                  <a:alphaOff val="0"/>
                </a:srgbClr>
              </a:solidFill>
              <a:latin typeface="Calibri"/>
              <a:ea typeface="+mn-ea"/>
              <a:cs typeface="+mn-cs"/>
            </a:rPr>
            <a:t>2016               10 </a:t>
          </a:r>
          <a:r>
            <a:rPr lang="en-US" dirty="0" err="1">
              <a:solidFill>
                <a:srgbClr val="000000">
                  <a:hueOff val="0"/>
                  <a:satOff val="0"/>
                  <a:lumOff val="0"/>
                  <a:alphaOff val="0"/>
                </a:srgbClr>
              </a:solidFill>
              <a:latin typeface="Calibri"/>
              <a:ea typeface="+mn-ea"/>
              <a:cs typeface="+mn-cs"/>
            </a:rPr>
            <a:t>Países</a:t>
          </a:r>
          <a:r>
            <a:rPr lang="en-US" dirty="0">
              <a:solidFill>
                <a:srgbClr val="000000">
                  <a:hueOff val="0"/>
                  <a:satOff val="0"/>
                  <a:lumOff val="0"/>
                  <a:alphaOff val="0"/>
                </a:srgbClr>
              </a:solidFill>
              <a:latin typeface="Calibri"/>
              <a:ea typeface="+mn-ea"/>
              <a:cs typeface="+mn-cs"/>
            </a:rPr>
            <a:t> </a:t>
          </a:r>
          <a:r>
            <a:rPr lang="en-US" dirty="0" err="1">
              <a:solidFill>
                <a:srgbClr val="000000">
                  <a:hueOff val="0"/>
                  <a:satOff val="0"/>
                  <a:lumOff val="0"/>
                  <a:alphaOff val="0"/>
                </a:srgbClr>
              </a:solidFill>
              <a:latin typeface="Calibri"/>
              <a:ea typeface="+mn-ea"/>
              <a:cs typeface="+mn-cs"/>
            </a:rPr>
            <a:t>en</a:t>
          </a:r>
          <a:r>
            <a:rPr lang="en-US" dirty="0">
              <a:solidFill>
                <a:srgbClr val="000000">
                  <a:hueOff val="0"/>
                  <a:satOff val="0"/>
                  <a:lumOff val="0"/>
                  <a:alphaOff val="0"/>
                </a:srgbClr>
              </a:solidFill>
              <a:latin typeface="Calibri"/>
              <a:ea typeface="+mn-ea"/>
              <a:cs typeface="+mn-cs"/>
            </a:rPr>
            <a:t>  Latino </a:t>
          </a:r>
          <a:r>
            <a:rPr lang="en-US" dirty="0" err="1">
              <a:solidFill>
                <a:srgbClr val="000000">
                  <a:hueOff val="0"/>
                  <a:satOff val="0"/>
                  <a:lumOff val="0"/>
                  <a:alphaOff val="0"/>
                </a:srgbClr>
              </a:solidFill>
              <a:latin typeface="Calibri"/>
              <a:ea typeface="+mn-ea"/>
              <a:cs typeface="+mn-cs"/>
            </a:rPr>
            <a:t>América</a:t>
          </a:r>
          <a:endParaRPr lang="en-US" dirty="0">
            <a:solidFill>
              <a:srgbClr val="000000">
                <a:hueOff val="0"/>
                <a:satOff val="0"/>
                <a:lumOff val="0"/>
                <a:alphaOff val="0"/>
              </a:srgbClr>
            </a:solidFill>
            <a:latin typeface="Calibri"/>
            <a:ea typeface="+mn-ea"/>
            <a:cs typeface="+mn-cs"/>
          </a:endParaRPr>
        </a:p>
      </dgm:t>
    </dgm:pt>
    <dgm:pt modelId="{007440DF-F60B-4217-90D4-00539180762B}" type="parTrans" cxnId="{B17E4953-A9E5-47E4-948A-D9FE4316FCD6}">
      <dgm:prSet/>
      <dgm:spPr/>
      <dgm:t>
        <a:bodyPr/>
        <a:lstStyle/>
        <a:p>
          <a:endParaRPr lang="en-US"/>
        </a:p>
      </dgm:t>
    </dgm:pt>
    <dgm:pt modelId="{79569077-CCA4-4E8E-9C0B-881985CC3203}" type="sibTrans" cxnId="{B17E4953-A9E5-47E4-948A-D9FE4316FCD6}">
      <dgm:prSet/>
      <dgm:spPr/>
      <dgm:t>
        <a:bodyPr/>
        <a:lstStyle/>
        <a:p>
          <a:endParaRPr lang="en-US"/>
        </a:p>
      </dgm:t>
    </dgm:pt>
    <dgm:pt modelId="{9D4F536E-2F87-4DA9-9D53-16D99E925AEB}">
      <dgm:prSet phldrT="[Text]"/>
      <dgm:spPr>
        <a:xfrm>
          <a:off x="5561048" y="1287994"/>
          <a:ext cx="1529209" cy="3263223"/>
        </a:xfrm>
        <a:noFill/>
        <a:ln>
          <a:noFill/>
        </a:ln>
        <a:effectLst/>
      </dgm:spPr>
      <dgm:t>
        <a:bodyPr/>
        <a:lstStyle/>
        <a:p>
          <a:r>
            <a:rPr lang="en-US" dirty="0">
              <a:solidFill>
                <a:srgbClr val="000000">
                  <a:hueOff val="0"/>
                  <a:satOff val="0"/>
                  <a:lumOff val="0"/>
                  <a:alphaOff val="0"/>
                </a:srgbClr>
              </a:solidFill>
              <a:latin typeface="Calibri"/>
              <a:ea typeface="+mn-ea"/>
              <a:cs typeface="+mn-cs"/>
            </a:rPr>
            <a:t>2016 País </a:t>
          </a:r>
          <a:r>
            <a:rPr lang="en-US" dirty="0" err="1">
              <a:solidFill>
                <a:srgbClr val="000000">
                  <a:hueOff val="0"/>
                  <a:satOff val="0"/>
                  <a:lumOff val="0"/>
                  <a:alphaOff val="0"/>
                </a:srgbClr>
              </a:solidFill>
              <a:latin typeface="Calibri"/>
              <a:ea typeface="+mn-ea"/>
              <a:cs typeface="+mn-cs"/>
            </a:rPr>
            <a:t>por</a:t>
          </a:r>
          <a:r>
            <a:rPr lang="en-US" dirty="0">
              <a:solidFill>
                <a:srgbClr val="000000">
                  <a:hueOff val="0"/>
                  <a:satOff val="0"/>
                  <a:lumOff val="0"/>
                  <a:alphaOff val="0"/>
                </a:srgbClr>
              </a:solidFill>
              <a:latin typeface="Calibri"/>
              <a:ea typeface="+mn-ea"/>
              <a:cs typeface="+mn-cs"/>
            </a:rPr>
            <a:t> </a:t>
          </a:r>
          <a:r>
            <a:rPr lang="en-US" dirty="0" err="1">
              <a:solidFill>
                <a:srgbClr val="000000">
                  <a:hueOff val="0"/>
                  <a:satOff val="0"/>
                  <a:lumOff val="0"/>
                  <a:alphaOff val="0"/>
                </a:srgbClr>
              </a:solidFill>
              <a:latin typeface="Calibri"/>
              <a:ea typeface="+mn-ea"/>
              <a:cs typeface="+mn-cs"/>
            </a:rPr>
            <a:t>país</a:t>
          </a:r>
          <a:r>
            <a:rPr lang="en-US" dirty="0">
              <a:solidFill>
                <a:srgbClr val="000000">
                  <a:hueOff val="0"/>
                  <a:satOff val="0"/>
                  <a:lumOff val="0"/>
                  <a:alphaOff val="0"/>
                </a:srgbClr>
              </a:solidFill>
              <a:latin typeface="Calibri"/>
              <a:ea typeface="+mn-ea"/>
              <a:cs typeface="+mn-cs"/>
            </a:rPr>
            <a:t> </a:t>
          </a:r>
          <a:r>
            <a:rPr lang="en-US" dirty="0" err="1">
              <a:solidFill>
                <a:srgbClr val="000000">
                  <a:hueOff val="0"/>
                  <a:satOff val="0"/>
                  <a:lumOff val="0"/>
                  <a:alphaOff val="0"/>
                </a:srgbClr>
              </a:solidFill>
              <a:latin typeface="Calibri"/>
              <a:ea typeface="+mn-ea"/>
              <a:cs typeface="+mn-cs"/>
            </a:rPr>
            <a:t>Reportando</a:t>
          </a:r>
          <a:r>
            <a:rPr lang="en-US" dirty="0">
              <a:solidFill>
                <a:srgbClr val="000000">
                  <a:hueOff val="0"/>
                  <a:satOff val="0"/>
                  <a:lumOff val="0"/>
                  <a:alphaOff val="0"/>
                </a:srgbClr>
              </a:solidFill>
              <a:latin typeface="Calibri"/>
              <a:ea typeface="+mn-ea"/>
              <a:cs typeface="+mn-cs"/>
            </a:rPr>
            <a:t> : Target Transfer Pricing</a:t>
          </a:r>
        </a:p>
      </dgm:t>
    </dgm:pt>
    <dgm:pt modelId="{F7DBED9F-1015-455E-AA01-9D9AE637FEDC}" type="parTrans" cxnId="{4D7B11AD-3307-4129-A315-0CCFCB6CCD2D}">
      <dgm:prSet/>
      <dgm:spPr/>
      <dgm:t>
        <a:bodyPr/>
        <a:lstStyle/>
        <a:p>
          <a:endParaRPr lang="en-US"/>
        </a:p>
      </dgm:t>
    </dgm:pt>
    <dgm:pt modelId="{4993B27F-0540-40C1-BFFE-95E2BCB0C738}" type="sibTrans" cxnId="{4D7B11AD-3307-4129-A315-0CCFCB6CCD2D}">
      <dgm:prSet/>
      <dgm:spPr/>
      <dgm:t>
        <a:bodyPr/>
        <a:lstStyle/>
        <a:p>
          <a:endParaRPr lang="en-US"/>
        </a:p>
      </dgm:t>
    </dgm:pt>
    <dgm:pt modelId="{5830F4D8-5922-4358-B8E0-547506800858}">
      <dgm:prSet phldrT="[Text]"/>
      <dgm:spPr>
        <a:xfrm>
          <a:off x="3849790" y="1738565"/>
          <a:ext cx="1529209" cy="2812652"/>
        </a:xfrm>
        <a:noFill/>
        <a:ln>
          <a:noFill/>
        </a:ln>
        <a:effectLst/>
      </dgm:spPr>
      <dgm:t>
        <a:bodyPr/>
        <a:lstStyle/>
        <a:p>
          <a:r>
            <a:rPr lang="en-US" dirty="0">
              <a:solidFill>
                <a:srgbClr val="000000">
                  <a:hueOff val="0"/>
                  <a:satOff val="0"/>
                  <a:lumOff val="0"/>
                  <a:alphaOff val="0"/>
                </a:srgbClr>
              </a:solidFill>
              <a:latin typeface="Calibri"/>
              <a:ea typeface="+mn-ea"/>
              <a:cs typeface="+mn-cs"/>
            </a:rPr>
            <a:t>2016                </a:t>
          </a:r>
          <a:r>
            <a:rPr lang="en-US" dirty="0" err="1">
              <a:solidFill>
                <a:srgbClr val="000000">
                  <a:hueOff val="0"/>
                  <a:satOff val="0"/>
                  <a:lumOff val="0"/>
                  <a:alphaOff val="0"/>
                </a:srgbClr>
              </a:solidFill>
              <a:latin typeface="Calibri"/>
              <a:ea typeface="+mn-ea"/>
              <a:cs typeface="+mn-cs"/>
            </a:rPr>
            <a:t>Iniciativas</a:t>
          </a:r>
          <a:r>
            <a:rPr lang="en-US" dirty="0">
              <a:solidFill>
                <a:srgbClr val="000000">
                  <a:hueOff val="0"/>
                  <a:satOff val="0"/>
                  <a:lumOff val="0"/>
                  <a:alphaOff val="0"/>
                </a:srgbClr>
              </a:solidFill>
              <a:latin typeface="Calibri"/>
              <a:ea typeface="+mn-ea"/>
              <a:cs typeface="+mn-cs"/>
            </a:rPr>
            <a:t> Cross Border  </a:t>
          </a:r>
          <a:r>
            <a:rPr lang="en-US" dirty="0" err="1">
              <a:solidFill>
                <a:srgbClr val="000000">
                  <a:hueOff val="0"/>
                  <a:satOff val="0"/>
                  <a:lumOff val="0"/>
                  <a:alphaOff val="0"/>
                </a:srgbClr>
              </a:solidFill>
              <a:latin typeface="Calibri"/>
              <a:ea typeface="+mn-ea"/>
              <a:cs typeface="+mn-cs"/>
            </a:rPr>
            <a:t>ahora</a:t>
          </a:r>
          <a:r>
            <a:rPr lang="en-US" dirty="0">
              <a:solidFill>
                <a:srgbClr val="000000">
                  <a:hueOff val="0"/>
                  <a:satOff val="0"/>
                  <a:lumOff val="0"/>
                  <a:alphaOff val="0"/>
                </a:srgbClr>
              </a:solidFill>
              <a:latin typeface="Calibri"/>
              <a:ea typeface="+mn-ea"/>
              <a:cs typeface="+mn-cs"/>
            </a:rPr>
            <a:t> </a:t>
          </a:r>
          <a:r>
            <a:rPr lang="en-US" dirty="0" err="1">
              <a:solidFill>
                <a:srgbClr val="000000">
                  <a:hueOff val="0"/>
                  <a:satOff val="0"/>
                  <a:lumOff val="0"/>
                  <a:alphaOff val="0"/>
                </a:srgbClr>
              </a:solidFill>
              <a:latin typeface="Calibri"/>
              <a:ea typeface="+mn-ea"/>
              <a:cs typeface="+mn-cs"/>
            </a:rPr>
            <a:t>están</a:t>
          </a:r>
          <a:r>
            <a:rPr lang="en-US" dirty="0">
              <a:solidFill>
                <a:srgbClr val="000000">
                  <a:hueOff val="0"/>
                  <a:satOff val="0"/>
                  <a:lumOff val="0"/>
                  <a:alphaOff val="0"/>
                </a:srgbClr>
              </a:solidFill>
              <a:latin typeface="Calibri"/>
              <a:ea typeface="+mn-ea"/>
              <a:cs typeface="+mn-cs"/>
            </a:rPr>
            <a:t> </a:t>
          </a:r>
          <a:r>
            <a:rPr lang="en-US" dirty="0" err="1">
              <a:solidFill>
                <a:srgbClr val="000000">
                  <a:hueOff val="0"/>
                  <a:satOff val="0"/>
                  <a:lumOff val="0"/>
                  <a:alphaOff val="0"/>
                </a:srgbClr>
              </a:solidFill>
              <a:latin typeface="Calibri"/>
              <a:ea typeface="+mn-ea"/>
              <a:cs typeface="+mn-cs"/>
            </a:rPr>
            <a:t>en</a:t>
          </a:r>
          <a:r>
            <a:rPr lang="en-US" dirty="0">
              <a:solidFill>
                <a:srgbClr val="000000">
                  <a:hueOff val="0"/>
                  <a:satOff val="0"/>
                  <a:lumOff val="0"/>
                  <a:alphaOff val="0"/>
                </a:srgbClr>
              </a:solidFill>
              <a:latin typeface="Calibri"/>
              <a:ea typeface="+mn-ea"/>
              <a:cs typeface="+mn-cs"/>
            </a:rPr>
            <a:t> </a:t>
          </a:r>
          <a:r>
            <a:rPr lang="en-US" dirty="0" err="1">
              <a:solidFill>
                <a:srgbClr val="000000">
                  <a:hueOff val="0"/>
                  <a:satOff val="0"/>
                  <a:lumOff val="0"/>
                  <a:alphaOff val="0"/>
                </a:srgbClr>
              </a:solidFill>
              <a:latin typeface="Calibri"/>
              <a:ea typeface="+mn-ea"/>
              <a:cs typeface="+mn-cs"/>
            </a:rPr>
            <a:t>piloto</a:t>
          </a:r>
          <a:endParaRPr lang="en-US" dirty="0">
            <a:solidFill>
              <a:srgbClr val="000000">
                <a:hueOff val="0"/>
                <a:satOff val="0"/>
                <a:lumOff val="0"/>
                <a:alphaOff val="0"/>
              </a:srgbClr>
            </a:solidFill>
            <a:latin typeface="Calibri"/>
            <a:ea typeface="+mn-ea"/>
            <a:cs typeface="+mn-cs"/>
          </a:endParaRPr>
        </a:p>
        <a:p>
          <a:r>
            <a:rPr lang="en-US" dirty="0">
              <a:solidFill>
                <a:srgbClr val="000000">
                  <a:hueOff val="0"/>
                  <a:satOff val="0"/>
                  <a:lumOff val="0"/>
                  <a:alphaOff val="0"/>
                </a:srgbClr>
              </a:solidFill>
              <a:latin typeface="Calibri"/>
              <a:ea typeface="+mn-ea"/>
              <a:cs typeface="+mn-cs"/>
            </a:rPr>
            <a:t>- US </a:t>
          </a:r>
          <a:r>
            <a:rPr lang="en-US" dirty="0">
              <a:solidFill>
                <a:srgbClr val="000000">
                  <a:hueOff val="0"/>
                  <a:satOff val="0"/>
                  <a:lumOff val="0"/>
                  <a:alphaOff val="0"/>
                </a:srgbClr>
              </a:solidFill>
              <a:latin typeface="Calibri"/>
              <a:ea typeface="+mn-ea"/>
              <a:cs typeface="+mn-cs"/>
              <a:sym typeface="Wingdings" panose="05000000000000000000" pitchFamily="2" charset="2"/>
            </a:rPr>
            <a:t> México</a:t>
          </a:r>
        </a:p>
        <a:p>
          <a:r>
            <a:rPr lang="en-US" dirty="0">
              <a:solidFill>
                <a:srgbClr val="000000">
                  <a:hueOff val="0"/>
                  <a:satOff val="0"/>
                  <a:lumOff val="0"/>
                  <a:alphaOff val="0"/>
                </a:srgbClr>
              </a:solidFill>
              <a:latin typeface="Calibri"/>
              <a:ea typeface="+mn-ea"/>
              <a:cs typeface="+mn-cs"/>
              <a:sym typeface="Wingdings" panose="05000000000000000000" pitchFamily="2" charset="2"/>
            </a:rPr>
            <a:t>- E IVA EU</a:t>
          </a:r>
          <a:r>
            <a:rPr lang="en-US" dirty="0">
              <a:solidFill>
                <a:srgbClr val="000000">
                  <a:hueOff val="0"/>
                  <a:satOff val="0"/>
                  <a:lumOff val="0"/>
                  <a:alphaOff val="0"/>
                </a:srgbClr>
              </a:solidFill>
              <a:latin typeface="Calibri"/>
              <a:ea typeface="+mn-ea"/>
              <a:cs typeface="+mn-cs"/>
            </a:rPr>
            <a:t> </a:t>
          </a:r>
        </a:p>
        <a:p>
          <a:r>
            <a:rPr lang="en-US" dirty="0">
              <a:solidFill>
                <a:srgbClr val="000000">
                  <a:hueOff val="0"/>
                  <a:satOff val="0"/>
                  <a:lumOff val="0"/>
                  <a:alphaOff val="0"/>
                </a:srgbClr>
              </a:solidFill>
              <a:latin typeface="Calibri"/>
              <a:ea typeface="+mn-ea"/>
              <a:cs typeface="+mn-cs"/>
            </a:rPr>
            <a:t>- Br, </a:t>
          </a:r>
          <a:r>
            <a:rPr lang="en-US" dirty="0" err="1">
              <a:solidFill>
                <a:srgbClr val="000000">
                  <a:hueOff val="0"/>
                  <a:satOff val="0"/>
                  <a:lumOff val="0"/>
                  <a:alphaOff val="0"/>
                </a:srgbClr>
              </a:solidFill>
              <a:latin typeface="Calibri"/>
              <a:ea typeface="+mn-ea"/>
              <a:cs typeface="+mn-cs"/>
            </a:rPr>
            <a:t>Mx</a:t>
          </a:r>
          <a:r>
            <a:rPr lang="en-US" dirty="0">
              <a:solidFill>
                <a:srgbClr val="000000">
                  <a:hueOff val="0"/>
                  <a:satOff val="0"/>
                  <a:lumOff val="0"/>
                  <a:alphaOff val="0"/>
                </a:srgbClr>
              </a:solidFill>
              <a:latin typeface="Calibri"/>
              <a:ea typeface="+mn-ea"/>
              <a:cs typeface="+mn-cs"/>
            </a:rPr>
            <a:t> &amp; </a:t>
          </a:r>
          <a:r>
            <a:rPr lang="en-US" dirty="0" err="1">
              <a:solidFill>
                <a:srgbClr val="000000">
                  <a:hueOff val="0"/>
                  <a:satOff val="0"/>
                  <a:lumOff val="0"/>
                  <a:alphaOff val="0"/>
                </a:srgbClr>
              </a:solidFill>
              <a:latin typeface="Calibri"/>
              <a:ea typeface="+mn-ea"/>
              <a:cs typeface="+mn-cs"/>
            </a:rPr>
            <a:t>Ar</a:t>
          </a:r>
          <a:r>
            <a:rPr lang="en-US" dirty="0">
              <a:solidFill>
                <a:srgbClr val="000000">
                  <a:hueOff val="0"/>
                  <a:satOff val="0"/>
                  <a:lumOff val="0"/>
                  <a:alphaOff val="0"/>
                </a:srgbClr>
              </a:solidFill>
              <a:latin typeface="Calibri"/>
              <a:ea typeface="+mn-ea"/>
              <a:cs typeface="+mn-cs"/>
            </a:rPr>
            <a:t> Cross Border via CIAT</a:t>
          </a:r>
        </a:p>
      </dgm:t>
    </dgm:pt>
    <dgm:pt modelId="{2C55969F-0D92-4040-AAF5-F6D12C78B1F5}" type="parTrans" cxnId="{67CB860F-6852-4CC6-BA67-BFC1EF4993AC}">
      <dgm:prSet/>
      <dgm:spPr/>
      <dgm:t>
        <a:bodyPr/>
        <a:lstStyle/>
        <a:p>
          <a:endParaRPr lang="en-US"/>
        </a:p>
      </dgm:t>
    </dgm:pt>
    <dgm:pt modelId="{3A5B0388-FB5D-494D-BF42-CD0BDA24D485}" type="sibTrans" cxnId="{67CB860F-6852-4CC6-BA67-BFC1EF4993AC}">
      <dgm:prSet/>
      <dgm:spPr/>
      <dgm:t>
        <a:bodyPr/>
        <a:lstStyle/>
        <a:p>
          <a:endParaRPr lang="en-US"/>
        </a:p>
      </dgm:t>
    </dgm:pt>
    <dgm:pt modelId="{0D7BE611-EB82-4F09-A8E9-14890108A4FD}" type="pres">
      <dgm:prSet presAssocID="{02B27B64-600F-4CCC-8357-3E8DECF982D0}" presName="arrowDiagram" presStyleCnt="0">
        <dgm:presLayoutVars>
          <dgm:chMax val="5"/>
          <dgm:dir/>
          <dgm:resizeHandles val="exact"/>
        </dgm:presLayoutVars>
      </dgm:prSet>
      <dgm:spPr/>
    </dgm:pt>
    <dgm:pt modelId="{6F66CF4E-6AB2-4BB1-ADB3-F1DE88CA0B6C}" type="pres">
      <dgm:prSet presAssocID="{02B27B64-600F-4CCC-8357-3E8DECF982D0}" presName="arrow" presStyleLbl="bgShp" presStyleIdx="0" presStyleCnt="1" custScaleX="111796" custLinFactNeighborX="-3368"/>
      <dgm:spPr>
        <a:xfrm>
          <a:off x="0" y="0"/>
          <a:ext cx="7281948" cy="4551218"/>
        </a:xfrm>
        <a:prstGeom prst="swooshArrow">
          <a:avLst>
            <a:gd name="adj1" fmla="val 25000"/>
            <a:gd name="adj2" fmla="val 25000"/>
          </a:avLst>
        </a:prstGeom>
        <a:solidFill>
          <a:srgbClr val="00539F">
            <a:tint val="40000"/>
            <a:hueOff val="0"/>
            <a:satOff val="0"/>
            <a:lumOff val="0"/>
            <a:alphaOff val="0"/>
          </a:srgbClr>
        </a:solidFill>
        <a:ln>
          <a:noFill/>
        </a:ln>
        <a:effectLst/>
      </dgm:spPr>
    </dgm:pt>
    <dgm:pt modelId="{3C0EB594-0E1E-42F6-9FB1-CB871F0B07E7}" type="pres">
      <dgm:prSet presAssocID="{02B27B64-600F-4CCC-8357-3E8DECF982D0}" presName="arrowDiagram4" presStyleCnt="0"/>
      <dgm:spPr/>
    </dgm:pt>
    <dgm:pt modelId="{AD2183A1-8DAC-49EB-AF6C-71E9AB0D3BF7}" type="pres">
      <dgm:prSet presAssocID="{070F165B-6317-47F7-8F77-B289A73F025D}" presName="bullet4a" presStyleLbl="node1" presStyleIdx="0" presStyleCnt="4"/>
      <dgm:spPr>
        <a:xfrm>
          <a:off x="962497" y="3384285"/>
          <a:ext cx="167484" cy="167484"/>
        </a:xfrm>
        <a:prstGeom prst="ellipse">
          <a:avLst/>
        </a:prstGeom>
        <a:solidFill>
          <a:srgbClr val="00539F">
            <a:hueOff val="0"/>
            <a:satOff val="0"/>
            <a:lumOff val="0"/>
            <a:alphaOff val="0"/>
          </a:srgbClr>
        </a:solidFill>
        <a:ln w="25400" cap="flat" cmpd="sng" algn="ctr">
          <a:solidFill>
            <a:srgbClr val="FFFFFF">
              <a:hueOff val="0"/>
              <a:satOff val="0"/>
              <a:lumOff val="0"/>
              <a:alphaOff val="0"/>
            </a:srgbClr>
          </a:solidFill>
          <a:prstDash val="solid"/>
        </a:ln>
        <a:effectLst/>
      </dgm:spPr>
    </dgm:pt>
    <dgm:pt modelId="{C5AE8134-F0D0-40A0-B999-257841E5241E}" type="pres">
      <dgm:prSet presAssocID="{070F165B-6317-47F7-8F77-B289A73F025D}" presName="textBox4a" presStyleLbl="revTx" presStyleIdx="0" presStyleCnt="4">
        <dgm:presLayoutVars>
          <dgm:bulletEnabled val="1"/>
        </dgm:presLayoutVars>
      </dgm:prSet>
      <dgm:spPr>
        <a:prstGeom prst="rect">
          <a:avLst/>
        </a:prstGeom>
      </dgm:spPr>
      <dgm:t>
        <a:bodyPr/>
        <a:lstStyle/>
        <a:p>
          <a:endParaRPr lang="es-ES"/>
        </a:p>
      </dgm:t>
    </dgm:pt>
    <dgm:pt modelId="{03362600-3301-4153-811C-A00D78517527}" type="pres">
      <dgm:prSet presAssocID="{084603EA-35D1-4D28-8BA4-A8991EAFE4FE}" presName="bullet4b" presStyleLbl="node1" presStyleIdx="1" presStyleCnt="4"/>
      <dgm:spPr>
        <a:xfrm>
          <a:off x="2145814" y="2325672"/>
          <a:ext cx="291277" cy="291277"/>
        </a:xfrm>
        <a:prstGeom prst="ellipse">
          <a:avLst/>
        </a:prstGeom>
        <a:solidFill>
          <a:srgbClr val="00539F">
            <a:hueOff val="0"/>
            <a:satOff val="0"/>
            <a:lumOff val="0"/>
            <a:alphaOff val="0"/>
          </a:srgbClr>
        </a:solidFill>
        <a:ln w="25400" cap="flat" cmpd="sng" algn="ctr">
          <a:solidFill>
            <a:srgbClr val="FFFFFF">
              <a:hueOff val="0"/>
              <a:satOff val="0"/>
              <a:lumOff val="0"/>
              <a:alphaOff val="0"/>
            </a:srgbClr>
          </a:solidFill>
          <a:prstDash val="solid"/>
        </a:ln>
        <a:effectLst/>
      </dgm:spPr>
    </dgm:pt>
    <dgm:pt modelId="{E12BCFD1-2000-470D-8CD4-07F21279DB18}" type="pres">
      <dgm:prSet presAssocID="{084603EA-35D1-4D28-8BA4-A8991EAFE4FE}" presName="textBox4b" presStyleLbl="revTx" presStyleIdx="1" presStyleCnt="4">
        <dgm:presLayoutVars>
          <dgm:bulletEnabled val="1"/>
        </dgm:presLayoutVars>
      </dgm:prSet>
      <dgm:spPr>
        <a:prstGeom prst="rect">
          <a:avLst/>
        </a:prstGeom>
      </dgm:spPr>
      <dgm:t>
        <a:bodyPr/>
        <a:lstStyle/>
        <a:p>
          <a:endParaRPr lang="es-ES"/>
        </a:p>
      </dgm:t>
    </dgm:pt>
    <dgm:pt modelId="{90AC0407-07C8-4E99-982A-98F3A743DF05}" type="pres">
      <dgm:prSet presAssocID="{5830F4D8-5922-4358-B8E0-547506800858}" presName="bullet4c" presStyleLbl="node1" presStyleIdx="2" presStyleCnt="4"/>
      <dgm:spPr>
        <a:xfrm>
          <a:off x="3656818" y="1545593"/>
          <a:ext cx="385943" cy="385943"/>
        </a:xfrm>
        <a:prstGeom prst="ellipse">
          <a:avLst/>
        </a:prstGeom>
        <a:solidFill>
          <a:srgbClr val="00539F">
            <a:hueOff val="0"/>
            <a:satOff val="0"/>
            <a:lumOff val="0"/>
            <a:alphaOff val="0"/>
          </a:srgbClr>
        </a:solidFill>
        <a:ln w="25400" cap="flat" cmpd="sng" algn="ctr">
          <a:solidFill>
            <a:srgbClr val="FFFFFF">
              <a:hueOff val="0"/>
              <a:satOff val="0"/>
              <a:lumOff val="0"/>
              <a:alphaOff val="0"/>
            </a:srgbClr>
          </a:solidFill>
          <a:prstDash val="solid"/>
        </a:ln>
        <a:effectLst/>
      </dgm:spPr>
    </dgm:pt>
    <dgm:pt modelId="{83D9B435-7CA7-4B82-AA53-3496D83ED989}" type="pres">
      <dgm:prSet presAssocID="{5830F4D8-5922-4358-B8E0-547506800858}" presName="textBox4c" presStyleLbl="revTx" presStyleIdx="2" presStyleCnt="4">
        <dgm:presLayoutVars>
          <dgm:bulletEnabled val="1"/>
        </dgm:presLayoutVars>
      </dgm:prSet>
      <dgm:spPr>
        <a:prstGeom prst="rect">
          <a:avLst/>
        </a:prstGeom>
      </dgm:spPr>
      <dgm:t>
        <a:bodyPr/>
        <a:lstStyle/>
        <a:p>
          <a:endParaRPr lang="es-ES"/>
        </a:p>
      </dgm:t>
    </dgm:pt>
    <dgm:pt modelId="{D0696CD7-E6DE-4A48-B1C9-E9030F9103AE}" type="pres">
      <dgm:prSet presAssocID="{9D4F536E-2F87-4DA9-9D53-16D99E925AEB}" presName="bullet4d" presStyleLbl="node1" presStyleIdx="3" presStyleCnt="4"/>
      <dgm:spPr>
        <a:xfrm>
          <a:off x="5302539" y="1029485"/>
          <a:ext cx="517018" cy="517018"/>
        </a:xfrm>
        <a:prstGeom prst="ellipse">
          <a:avLst/>
        </a:prstGeom>
        <a:solidFill>
          <a:srgbClr val="00539F">
            <a:hueOff val="0"/>
            <a:satOff val="0"/>
            <a:lumOff val="0"/>
            <a:alphaOff val="0"/>
          </a:srgbClr>
        </a:solidFill>
        <a:ln w="25400" cap="flat" cmpd="sng" algn="ctr">
          <a:solidFill>
            <a:srgbClr val="FFFFFF">
              <a:hueOff val="0"/>
              <a:satOff val="0"/>
              <a:lumOff val="0"/>
              <a:alphaOff val="0"/>
            </a:srgbClr>
          </a:solidFill>
          <a:prstDash val="solid"/>
        </a:ln>
        <a:effectLst/>
      </dgm:spPr>
    </dgm:pt>
    <dgm:pt modelId="{59A80F35-56E6-403F-A9E4-F30A669FF4C4}" type="pres">
      <dgm:prSet presAssocID="{9D4F536E-2F87-4DA9-9D53-16D99E925AEB}" presName="textBox4d" presStyleLbl="revTx" presStyleIdx="3" presStyleCnt="4">
        <dgm:presLayoutVars>
          <dgm:bulletEnabled val="1"/>
        </dgm:presLayoutVars>
      </dgm:prSet>
      <dgm:spPr>
        <a:prstGeom prst="rect">
          <a:avLst/>
        </a:prstGeom>
      </dgm:spPr>
      <dgm:t>
        <a:bodyPr/>
        <a:lstStyle/>
        <a:p>
          <a:endParaRPr lang="es-ES"/>
        </a:p>
      </dgm:t>
    </dgm:pt>
  </dgm:ptLst>
  <dgm:cxnLst>
    <dgm:cxn modelId="{1F448649-8C31-4077-8D80-48864FC3BFC1}" type="presOf" srcId="{084603EA-35D1-4D28-8BA4-A8991EAFE4FE}" destId="{E12BCFD1-2000-470D-8CD4-07F21279DB18}" srcOrd="0" destOrd="0" presId="urn:microsoft.com/office/officeart/2005/8/layout/arrow2"/>
    <dgm:cxn modelId="{4F0BAFA6-6E37-4CBB-BC9C-2F4D7BBC7DB6}" type="presOf" srcId="{070F165B-6317-47F7-8F77-B289A73F025D}" destId="{C5AE8134-F0D0-40A0-B999-257841E5241E}" srcOrd="0" destOrd="0" presId="urn:microsoft.com/office/officeart/2005/8/layout/arrow2"/>
    <dgm:cxn modelId="{99099CAA-E954-493B-B29B-A6872C40C517}" type="presOf" srcId="{02B27B64-600F-4CCC-8357-3E8DECF982D0}" destId="{0D7BE611-EB82-4F09-A8E9-14890108A4FD}" srcOrd="0" destOrd="0" presId="urn:microsoft.com/office/officeart/2005/8/layout/arrow2"/>
    <dgm:cxn modelId="{B17E4953-A9E5-47E4-948A-D9FE4316FCD6}" srcId="{02B27B64-600F-4CCC-8357-3E8DECF982D0}" destId="{084603EA-35D1-4D28-8BA4-A8991EAFE4FE}" srcOrd="1" destOrd="0" parTransId="{007440DF-F60B-4217-90D4-00539180762B}" sibTransId="{79569077-CCA4-4E8E-9C0B-881985CC3203}"/>
    <dgm:cxn modelId="{4D7B11AD-3307-4129-A315-0CCFCB6CCD2D}" srcId="{02B27B64-600F-4CCC-8357-3E8DECF982D0}" destId="{9D4F536E-2F87-4DA9-9D53-16D99E925AEB}" srcOrd="3" destOrd="0" parTransId="{F7DBED9F-1015-455E-AA01-9D9AE637FEDC}" sibTransId="{4993B27F-0540-40C1-BFFE-95E2BCB0C738}"/>
    <dgm:cxn modelId="{5D4B8B66-7D5F-4F38-ADFF-D4C95E7C8EE7}" type="presOf" srcId="{9D4F536E-2F87-4DA9-9D53-16D99E925AEB}" destId="{59A80F35-56E6-403F-A9E4-F30A669FF4C4}" srcOrd="0" destOrd="0" presId="urn:microsoft.com/office/officeart/2005/8/layout/arrow2"/>
    <dgm:cxn modelId="{B6035ECC-CEC6-4B4B-9F5C-82EB060E2A9D}" srcId="{02B27B64-600F-4CCC-8357-3E8DECF982D0}" destId="{070F165B-6317-47F7-8F77-B289A73F025D}" srcOrd="0" destOrd="0" parTransId="{8D324956-2C11-4F26-A378-6F120C626951}" sibTransId="{2061FA42-DB0A-4AF5-8685-30A9CDA2867E}"/>
    <dgm:cxn modelId="{67CB860F-6852-4CC6-BA67-BFC1EF4993AC}" srcId="{02B27B64-600F-4CCC-8357-3E8DECF982D0}" destId="{5830F4D8-5922-4358-B8E0-547506800858}" srcOrd="2" destOrd="0" parTransId="{2C55969F-0D92-4040-AAF5-F6D12C78B1F5}" sibTransId="{3A5B0388-FB5D-494D-BF42-CD0BDA24D485}"/>
    <dgm:cxn modelId="{EA0A189C-593C-4D55-80B6-85BA17DD8950}" type="presOf" srcId="{5830F4D8-5922-4358-B8E0-547506800858}" destId="{83D9B435-7CA7-4B82-AA53-3496D83ED989}" srcOrd="0" destOrd="0" presId="urn:microsoft.com/office/officeart/2005/8/layout/arrow2"/>
    <dgm:cxn modelId="{2BB84C2E-05D1-46BE-864C-9F550F129BA7}" type="presParOf" srcId="{0D7BE611-EB82-4F09-A8E9-14890108A4FD}" destId="{6F66CF4E-6AB2-4BB1-ADB3-F1DE88CA0B6C}" srcOrd="0" destOrd="0" presId="urn:microsoft.com/office/officeart/2005/8/layout/arrow2"/>
    <dgm:cxn modelId="{5E5FE198-BF4C-4600-AEC4-8F1401305D18}" type="presParOf" srcId="{0D7BE611-EB82-4F09-A8E9-14890108A4FD}" destId="{3C0EB594-0E1E-42F6-9FB1-CB871F0B07E7}" srcOrd="1" destOrd="0" presId="urn:microsoft.com/office/officeart/2005/8/layout/arrow2"/>
    <dgm:cxn modelId="{00127C74-B188-4CD1-9544-A4BFBC459769}" type="presParOf" srcId="{3C0EB594-0E1E-42F6-9FB1-CB871F0B07E7}" destId="{AD2183A1-8DAC-49EB-AF6C-71E9AB0D3BF7}" srcOrd="0" destOrd="0" presId="urn:microsoft.com/office/officeart/2005/8/layout/arrow2"/>
    <dgm:cxn modelId="{B496CE35-4D53-42A4-849C-C4DBADA919CA}" type="presParOf" srcId="{3C0EB594-0E1E-42F6-9FB1-CB871F0B07E7}" destId="{C5AE8134-F0D0-40A0-B999-257841E5241E}" srcOrd="1" destOrd="0" presId="urn:microsoft.com/office/officeart/2005/8/layout/arrow2"/>
    <dgm:cxn modelId="{26AAD8CA-FA26-4ACF-A980-32561C6B0E20}" type="presParOf" srcId="{3C0EB594-0E1E-42F6-9FB1-CB871F0B07E7}" destId="{03362600-3301-4153-811C-A00D78517527}" srcOrd="2" destOrd="0" presId="urn:microsoft.com/office/officeart/2005/8/layout/arrow2"/>
    <dgm:cxn modelId="{8F573149-DD7D-4D2F-9890-4C9B9E480456}" type="presParOf" srcId="{3C0EB594-0E1E-42F6-9FB1-CB871F0B07E7}" destId="{E12BCFD1-2000-470D-8CD4-07F21279DB18}" srcOrd="3" destOrd="0" presId="urn:microsoft.com/office/officeart/2005/8/layout/arrow2"/>
    <dgm:cxn modelId="{20C98319-E46E-46D6-B0FE-31EB255E5B44}" type="presParOf" srcId="{3C0EB594-0E1E-42F6-9FB1-CB871F0B07E7}" destId="{90AC0407-07C8-4E99-982A-98F3A743DF05}" srcOrd="4" destOrd="0" presId="urn:microsoft.com/office/officeart/2005/8/layout/arrow2"/>
    <dgm:cxn modelId="{E36469BF-F0CB-4E33-B4C1-4B326F305B23}" type="presParOf" srcId="{3C0EB594-0E1E-42F6-9FB1-CB871F0B07E7}" destId="{83D9B435-7CA7-4B82-AA53-3496D83ED989}" srcOrd="5" destOrd="0" presId="urn:microsoft.com/office/officeart/2005/8/layout/arrow2"/>
    <dgm:cxn modelId="{D7446216-AC3A-440A-89AF-9384DD5BE06B}" type="presParOf" srcId="{3C0EB594-0E1E-42F6-9FB1-CB871F0B07E7}" destId="{D0696CD7-E6DE-4A48-B1C9-E9030F9103AE}" srcOrd="6" destOrd="0" presId="urn:microsoft.com/office/officeart/2005/8/layout/arrow2"/>
    <dgm:cxn modelId="{887E67CA-BD2A-4ECF-86B0-BDE2064DF5B3}" type="presParOf" srcId="{3C0EB594-0E1E-42F6-9FB1-CB871F0B07E7}" destId="{59A80F35-56E6-403F-A9E4-F30A669FF4C4}"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29604B-FB37-4CE7-9E7A-0967FE8E0B69}"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s-ES"/>
        </a:p>
      </dgm:t>
    </dgm:pt>
    <dgm:pt modelId="{AB60CE97-5A94-44DE-9241-3D0A88A83EF2}">
      <dgm:prSet phldrT="[Texto]" phldr="1"/>
      <dgm:spPr/>
      <dgm:t>
        <a:bodyPr/>
        <a:lstStyle/>
        <a:p>
          <a:endParaRPr lang="es-ES" dirty="0"/>
        </a:p>
      </dgm:t>
    </dgm:pt>
    <dgm:pt modelId="{68320CE9-6B6A-4C19-9223-C47F2C0CAF8E}" type="parTrans" cxnId="{F6A66EAA-D30C-4ECA-9C37-0779A9ED9FAD}">
      <dgm:prSet/>
      <dgm:spPr/>
      <dgm:t>
        <a:bodyPr/>
        <a:lstStyle/>
        <a:p>
          <a:endParaRPr lang="es-ES"/>
        </a:p>
      </dgm:t>
    </dgm:pt>
    <dgm:pt modelId="{9B485C18-0AEC-4A26-9D2B-27F02878E050}" type="sibTrans" cxnId="{F6A66EAA-D30C-4ECA-9C37-0779A9ED9FAD}">
      <dgm:prSet/>
      <dgm:spPr/>
      <dgm:t>
        <a:bodyPr/>
        <a:lstStyle/>
        <a:p>
          <a:endParaRPr lang="es-ES"/>
        </a:p>
      </dgm:t>
    </dgm:pt>
    <dgm:pt modelId="{A0FB1CEF-1F84-4F29-86BF-2506B391F37C}">
      <dgm:prSet phldrT="[Texto]" custT="1"/>
      <dgm:spPr/>
      <dgm:t>
        <a:bodyPr/>
        <a:lstStyle/>
        <a:p>
          <a:r>
            <a:rPr lang="es-ES" sz="2100" b="1" dirty="0">
              <a:effectLst>
                <a:outerShdw blurRad="38100" dist="38100" dir="2700000" algn="tl">
                  <a:srgbClr val="000000">
                    <a:alpha val="43137"/>
                  </a:srgbClr>
                </a:outerShdw>
              </a:effectLst>
            </a:rPr>
            <a:t>74 empresas usuarias </a:t>
          </a:r>
          <a:r>
            <a:rPr lang="es-ES" sz="1700" dirty="0"/>
            <a:t>	</a:t>
          </a:r>
        </a:p>
      </dgm:t>
    </dgm:pt>
    <dgm:pt modelId="{4ADA6268-A235-4957-9613-3B2E52763837}" type="parTrans" cxnId="{EAA43DB7-60C8-4E0B-AC90-37DCB98D5D65}">
      <dgm:prSet/>
      <dgm:spPr/>
      <dgm:t>
        <a:bodyPr/>
        <a:lstStyle/>
        <a:p>
          <a:endParaRPr lang="es-ES"/>
        </a:p>
      </dgm:t>
    </dgm:pt>
    <dgm:pt modelId="{C9998C90-109C-4B7E-BCF9-D55C7B14C5E0}" type="sibTrans" cxnId="{EAA43DB7-60C8-4E0B-AC90-37DCB98D5D65}">
      <dgm:prSet/>
      <dgm:spPr/>
      <dgm:t>
        <a:bodyPr/>
        <a:lstStyle/>
        <a:p>
          <a:endParaRPr lang="es-ES"/>
        </a:p>
      </dgm:t>
    </dgm:pt>
    <dgm:pt modelId="{D3969DA9-A456-416B-A837-C9857781C157}">
      <dgm:prSet phldrT="[Texto]" custT="1"/>
      <dgm:spPr/>
      <dgm:t>
        <a:bodyPr/>
        <a:lstStyle/>
        <a:p>
          <a:r>
            <a:rPr lang="es-ES" sz="2100" b="1" dirty="0">
              <a:effectLst>
                <a:outerShdw blurRad="38100" dist="38100" dir="2700000" algn="tl">
                  <a:srgbClr val="000000">
                    <a:alpha val="43137"/>
                  </a:srgbClr>
                </a:outerShdw>
              </a:effectLst>
            </a:rPr>
            <a:t>16 empresas de servicios</a:t>
          </a:r>
          <a:r>
            <a:rPr lang="es-ES" sz="1700" b="1" dirty="0">
              <a:effectLst>
                <a:outerShdw blurRad="38100" dist="38100" dir="2700000" algn="tl">
                  <a:srgbClr val="000000">
                    <a:alpha val="43137"/>
                  </a:srgbClr>
                </a:outerShdw>
              </a:effectLst>
            </a:rPr>
            <a:t> </a:t>
          </a:r>
        </a:p>
        <a:p>
          <a:r>
            <a:rPr lang="es-ES" sz="1400" dirty="0"/>
            <a:t>(</a:t>
          </a:r>
          <a:r>
            <a:rPr lang="es-ES" sz="1400" dirty="0" err="1"/>
            <a:t>Deloitte</a:t>
          </a:r>
          <a:r>
            <a:rPr lang="es-ES" sz="1400" dirty="0"/>
            <a:t>, </a:t>
          </a:r>
          <a:r>
            <a:rPr lang="es-ES" sz="1400" dirty="0" err="1"/>
            <a:t>Softtek</a:t>
          </a:r>
          <a:r>
            <a:rPr lang="es-ES" sz="1400" dirty="0"/>
            <a:t>, </a:t>
          </a:r>
          <a:r>
            <a:rPr lang="es-ES" sz="1400" dirty="0" err="1"/>
            <a:t>Invoiceware</a:t>
          </a:r>
          <a:r>
            <a:rPr lang="es-ES" sz="1400" dirty="0"/>
            <a:t>, HP, Set, SDIIT…)</a:t>
          </a:r>
        </a:p>
      </dgm:t>
    </dgm:pt>
    <dgm:pt modelId="{353E6C26-8EED-4337-AA66-CC38F5F15470}" type="parTrans" cxnId="{2ACE2BFF-E0AB-426E-99B9-866751953F40}">
      <dgm:prSet/>
      <dgm:spPr/>
      <dgm:t>
        <a:bodyPr/>
        <a:lstStyle/>
        <a:p>
          <a:endParaRPr lang="es-ES"/>
        </a:p>
      </dgm:t>
    </dgm:pt>
    <dgm:pt modelId="{BAFDBCF6-9893-40AE-98AC-D49221DC246F}" type="sibTrans" cxnId="{2ACE2BFF-E0AB-426E-99B9-866751953F40}">
      <dgm:prSet/>
      <dgm:spPr/>
      <dgm:t>
        <a:bodyPr/>
        <a:lstStyle/>
        <a:p>
          <a:endParaRPr lang="es-ES"/>
        </a:p>
      </dgm:t>
    </dgm:pt>
    <dgm:pt modelId="{D04C672B-A636-46FE-B4C2-813791AD1EF4}">
      <dgm:prSet phldrT="[Texto]"/>
      <dgm:spPr/>
      <dgm:t>
        <a:bodyPr/>
        <a:lstStyle/>
        <a:p>
          <a:r>
            <a:rPr lang="es-ES" dirty="0"/>
            <a:t>+150 empresas participantes en eventos</a:t>
          </a:r>
        </a:p>
      </dgm:t>
    </dgm:pt>
    <dgm:pt modelId="{58CEF0F4-BC94-4A67-A8EF-2339ED591E4D}" type="parTrans" cxnId="{C042C17C-AAD7-4F99-9486-B4CF7D698323}">
      <dgm:prSet/>
      <dgm:spPr/>
      <dgm:t>
        <a:bodyPr/>
        <a:lstStyle/>
        <a:p>
          <a:endParaRPr lang="es-ES"/>
        </a:p>
      </dgm:t>
    </dgm:pt>
    <dgm:pt modelId="{07910B09-E98E-49E4-B101-FCC28E4C7E5C}" type="sibTrans" cxnId="{C042C17C-AAD7-4F99-9486-B4CF7D698323}">
      <dgm:prSet/>
      <dgm:spPr/>
      <dgm:t>
        <a:bodyPr/>
        <a:lstStyle/>
        <a:p>
          <a:endParaRPr lang="es-ES"/>
        </a:p>
      </dgm:t>
    </dgm:pt>
    <dgm:pt modelId="{F5C26225-72B5-44E2-8915-C3A9F1C95776}">
      <dgm:prSet phldrT="[Texto]"/>
      <dgm:spPr/>
      <dgm:t>
        <a:bodyPr/>
        <a:lstStyle/>
        <a:p>
          <a:r>
            <a:rPr lang="es-ES" dirty="0"/>
            <a:t>Base de contactos propia +1,370</a:t>
          </a:r>
        </a:p>
      </dgm:t>
    </dgm:pt>
    <dgm:pt modelId="{83F5E4E2-154D-4732-A900-288AD5CC451E}" type="parTrans" cxnId="{B275216D-DBD0-470F-B684-D29A06F959AA}">
      <dgm:prSet/>
      <dgm:spPr/>
      <dgm:t>
        <a:bodyPr/>
        <a:lstStyle/>
        <a:p>
          <a:endParaRPr lang="es-ES"/>
        </a:p>
      </dgm:t>
    </dgm:pt>
    <dgm:pt modelId="{817A5382-593B-46BB-89A8-7638C13BDD10}" type="sibTrans" cxnId="{B275216D-DBD0-470F-B684-D29A06F959AA}">
      <dgm:prSet/>
      <dgm:spPr/>
      <dgm:t>
        <a:bodyPr/>
        <a:lstStyle/>
        <a:p>
          <a:endParaRPr lang="es-ES"/>
        </a:p>
      </dgm:t>
    </dgm:pt>
    <dgm:pt modelId="{95A23BA2-AFB7-49F7-831A-8766414BF458}" type="pres">
      <dgm:prSet presAssocID="{D429604B-FB37-4CE7-9E7A-0967FE8E0B69}" presName="diagram" presStyleCnt="0">
        <dgm:presLayoutVars>
          <dgm:chMax val="1"/>
          <dgm:dir/>
          <dgm:animLvl val="ctr"/>
          <dgm:resizeHandles val="exact"/>
        </dgm:presLayoutVars>
      </dgm:prSet>
      <dgm:spPr/>
      <dgm:t>
        <a:bodyPr/>
        <a:lstStyle/>
        <a:p>
          <a:endParaRPr lang="es-ES"/>
        </a:p>
      </dgm:t>
    </dgm:pt>
    <dgm:pt modelId="{AE1EE298-DB28-4772-8374-23F2A97C523D}" type="pres">
      <dgm:prSet presAssocID="{D429604B-FB37-4CE7-9E7A-0967FE8E0B69}" presName="matrix" presStyleCnt="0"/>
      <dgm:spPr/>
    </dgm:pt>
    <dgm:pt modelId="{E91AD0E8-6C55-4C5E-ADBD-EED6BFF5989E}" type="pres">
      <dgm:prSet presAssocID="{D429604B-FB37-4CE7-9E7A-0967FE8E0B69}" presName="tile1" presStyleLbl="node1" presStyleIdx="0" presStyleCnt="4"/>
      <dgm:spPr/>
      <dgm:t>
        <a:bodyPr/>
        <a:lstStyle/>
        <a:p>
          <a:endParaRPr lang="es-ES"/>
        </a:p>
      </dgm:t>
    </dgm:pt>
    <dgm:pt modelId="{1CFA9D6E-C119-4FCC-889B-458BD368E5CA}" type="pres">
      <dgm:prSet presAssocID="{D429604B-FB37-4CE7-9E7A-0967FE8E0B69}" presName="tile1text" presStyleLbl="node1" presStyleIdx="0" presStyleCnt="4">
        <dgm:presLayoutVars>
          <dgm:chMax val="0"/>
          <dgm:chPref val="0"/>
          <dgm:bulletEnabled val="1"/>
        </dgm:presLayoutVars>
      </dgm:prSet>
      <dgm:spPr/>
      <dgm:t>
        <a:bodyPr/>
        <a:lstStyle/>
        <a:p>
          <a:endParaRPr lang="es-ES"/>
        </a:p>
      </dgm:t>
    </dgm:pt>
    <dgm:pt modelId="{5B2D7FA2-ECE4-4DE5-9DA9-24E1FA578D22}" type="pres">
      <dgm:prSet presAssocID="{D429604B-FB37-4CE7-9E7A-0967FE8E0B69}" presName="tile2" presStyleLbl="node1" presStyleIdx="1" presStyleCnt="4"/>
      <dgm:spPr/>
      <dgm:t>
        <a:bodyPr/>
        <a:lstStyle/>
        <a:p>
          <a:endParaRPr lang="es-ES"/>
        </a:p>
      </dgm:t>
    </dgm:pt>
    <dgm:pt modelId="{D527DE94-D2E4-4963-908B-B4FE4F69BDED}" type="pres">
      <dgm:prSet presAssocID="{D429604B-FB37-4CE7-9E7A-0967FE8E0B69}" presName="tile2text" presStyleLbl="node1" presStyleIdx="1" presStyleCnt="4">
        <dgm:presLayoutVars>
          <dgm:chMax val="0"/>
          <dgm:chPref val="0"/>
          <dgm:bulletEnabled val="1"/>
        </dgm:presLayoutVars>
      </dgm:prSet>
      <dgm:spPr/>
      <dgm:t>
        <a:bodyPr/>
        <a:lstStyle/>
        <a:p>
          <a:endParaRPr lang="es-ES"/>
        </a:p>
      </dgm:t>
    </dgm:pt>
    <dgm:pt modelId="{87C5A273-6DA5-4E27-8CED-CAD82E78B393}" type="pres">
      <dgm:prSet presAssocID="{D429604B-FB37-4CE7-9E7A-0967FE8E0B69}" presName="tile3" presStyleLbl="node1" presStyleIdx="2" presStyleCnt="4"/>
      <dgm:spPr/>
      <dgm:t>
        <a:bodyPr/>
        <a:lstStyle/>
        <a:p>
          <a:endParaRPr lang="es-ES"/>
        </a:p>
      </dgm:t>
    </dgm:pt>
    <dgm:pt modelId="{679418A3-F42A-4F56-82D5-8C8912E22057}" type="pres">
      <dgm:prSet presAssocID="{D429604B-FB37-4CE7-9E7A-0967FE8E0B69}" presName="tile3text" presStyleLbl="node1" presStyleIdx="2" presStyleCnt="4">
        <dgm:presLayoutVars>
          <dgm:chMax val="0"/>
          <dgm:chPref val="0"/>
          <dgm:bulletEnabled val="1"/>
        </dgm:presLayoutVars>
      </dgm:prSet>
      <dgm:spPr/>
      <dgm:t>
        <a:bodyPr/>
        <a:lstStyle/>
        <a:p>
          <a:endParaRPr lang="es-ES"/>
        </a:p>
      </dgm:t>
    </dgm:pt>
    <dgm:pt modelId="{2D61A00B-8CDD-4F7B-8711-A4B0A5FAB46E}" type="pres">
      <dgm:prSet presAssocID="{D429604B-FB37-4CE7-9E7A-0967FE8E0B69}" presName="tile4" presStyleLbl="node1" presStyleIdx="3" presStyleCnt="4"/>
      <dgm:spPr/>
      <dgm:t>
        <a:bodyPr/>
        <a:lstStyle/>
        <a:p>
          <a:endParaRPr lang="es-ES"/>
        </a:p>
      </dgm:t>
    </dgm:pt>
    <dgm:pt modelId="{2C861814-7C91-415D-92DA-0004D91F9485}" type="pres">
      <dgm:prSet presAssocID="{D429604B-FB37-4CE7-9E7A-0967FE8E0B69}" presName="tile4text" presStyleLbl="node1" presStyleIdx="3" presStyleCnt="4">
        <dgm:presLayoutVars>
          <dgm:chMax val="0"/>
          <dgm:chPref val="0"/>
          <dgm:bulletEnabled val="1"/>
        </dgm:presLayoutVars>
      </dgm:prSet>
      <dgm:spPr/>
      <dgm:t>
        <a:bodyPr/>
        <a:lstStyle/>
        <a:p>
          <a:endParaRPr lang="es-ES"/>
        </a:p>
      </dgm:t>
    </dgm:pt>
    <dgm:pt modelId="{909748DF-287F-4AAE-A065-1D36E11C8A1B}" type="pres">
      <dgm:prSet presAssocID="{D429604B-FB37-4CE7-9E7A-0967FE8E0B69}" presName="centerTile" presStyleLbl="fgShp" presStyleIdx="0" presStyleCnt="1">
        <dgm:presLayoutVars>
          <dgm:chMax val="0"/>
          <dgm:chPref val="0"/>
        </dgm:presLayoutVars>
      </dgm:prSet>
      <dgm:spPr/>
      <dgm:t>
        <a:bodyPr/>
        <a:lstStyle/>
        <a:p>
          <a:endParaRPr lang="es-ES"/>
        </a:p>
      </dgm:t>
    </dgm:pt>
  </dgm:ptLst>
  <dgm:cxnLst>
    <dgm:cxn modelId="{04DDC769-219A-4F80-B4AC-4A845C509109}" type="presOf" srcId="{F5C26225-72B5-44E2-8915-C3A9F1C95776}" destId="{2D61A00B-8CDD-4F7B-8711-A4B0A5FAB46E}" srcOrd="0" destOrd="0" presId="urn:microsoft.com/office/officeart/2005/8/layout/matrix1"/>
    <dgm:cxn modelId="{EAA43DB7-60C8-4E0B-AC90-37DCB98D5D65}" srcId="{AB60CE97-5A94-44DE-9241-3D0A88A83EF2}" destId="{A0FB1CEF-1F84-4F29-86BF-2506B391F37C}" srcOrd="0" destOrd="0" parTransId="{4ADA6268-A235-4957-9613-3B2E52763837}" sibTransId="{C9998C90-109C-4B7E-BCF9-D55C7B14C5E0}"/>
    <dgm:cxn modelId="{3FB5771A-3D3F-4D8C-9475-695E4D7B1F69}" type="presOf" srcId="{A0FB1CEF-1F84-4F29-86BF-2506B391F37C}" destId="{1CFA9D6E-C119-4FCC-889B-458BD368E5CA}" srcOrd="1" destOrd="0" presId="urn:microsoft.com/office/officeart/2005/8/layout/matrix1"/>
    <dgm:cxn modelId="{AC00A95B-3CF3-41BA-937E-D60387C1515A}" type="presOf" srcId="{F5C26225-72B5-44E2-8915-C3A9F1C95776}" destId="{2C861814-7C91-415D-92DA-0004D91F9485}" srcOrd="1" destOrd="0" presId="urn:microsoft.com/office/officeart/2005/8/layout/matrix1"/>
    <dgm:cxn modelId="{2428C2E3-F481-4E67-A4D4-BC11E7637F91}" type="presOf" srcId="{D04C672B-A636-46FE-B4C2-813791AD1EF4}" destId="{679418A3-F42A-4F56-82D5-8C8912E22057}" srcOrd="1" destOrd="0" presId="urn:microsoft.com/office/officeart/2005/8/layout/matrix1"/>
    <dgm:cxn modelId="{2ACE2BFF-E0AB-426E-99B9-866751953F40}" srcId="{AB60CE97-5A94-44DE-9241-3D0A88A83EF2}" destId="{D3969DA9-A456-416B-A837-C9857781C157}" srcOrd="1" destOrd="0" parTransId="{353E6C26-8EED-4337-AA66-CC38F5F15470}" sibTransId="{BAFDBCF6-9893-40AE-98AC-D49221DC246F}"/>
    <dgm:cxn modelId="{C042C17C-AAD7-4F99-9486-B4CF7D698323}" srcId="{AB60CE97-5A94-44DE-9241-3D0A88A83EF2}" destId="{D04C672B-A636-46FE-B4C2-813791AD1EF4}" srcOrd="2" destOrd="0" parTransId="{58CEF0F4-BC94-4A67-A8EF-2339ED591E4D}" sibTransId="{07910B09-E98E-49E4-B101-FCC28E4C7E5C}"/>
    <dgm:cxn modelId="{E3B64E8E-F0A7-40B4-82CF-4519A86A319F}" type="presOf" srcId="{AB60CE97-5A94-44DE-9241-3D0A88A83EF2}" destId="{909748DF-287F-4AAE-A065-1D36E11C8A1B}" srcOrd="0" destOrd="0" presId="urn:microsoft.com/office/officeart/2005/8/layout/matrix1"/>
    <dgm:cxn modelId="{654469D0-73C3-44A1-B88A-2B94D63B893F}" type="presOf" srcId="{D3969DA9-A456-416B-A837-C9857781C157}" destId="{D527DE94-D2E4-4963-908B-B4FE4F69BDED}" srcOrd="1" destOrd="0" presId="urn:microsoft.com/office/officeart/2005/8/layout/matrix1"/>
    <dgm:cxn modelId="{F6A66EAA-D30C-4ECA-9C37-0779A9ED9FAD}" srcId="{D429604B-FB37-4CE7-9E7A-0967FE8E0B69}" destId="{AB60CE97-5A94-44DE-9241-3D0A88A83EF2}" srcOrd="0" destOrd="0" parTransId="{68320CE9-6B6A-4C19-9223-C47F2C0CAF8E}" sibTransId="{9B485C18-0AEC-4A26-9D2B-27F02878E050}"/>
    <dgm:cxn modelId="{74A93653-E911-40B9-AC3D-7BF0ED7ACDA1}" type="presOf" srcId="{D04C672B-A636-46FE-B4C2-813791AD1EF4}" destId="{87C5A273-6DA5-4E27-8CED-CAD82E78B393}" srcOrd="0" destOrd="0" presId="urn:microsoft.com/office/officeart/2005/8/layout/matrix1"/>
    <dgm:cxn modelId="{EC5AB56F-0E0F-4090-A05F-17E79B1E4705}" type="presOf" srcId="{A0FB1CEF-1F84-4F29-86BF-2506B391F37C}" destId="{E91AD0E8-6C55-4C5E-ADBD-EED6BFF5989E}" srcOrd="0" destOrd="0" presId="urn:microsoft.com/office/officeart/2005/8/layout/matrix1"/>
    <dgm:cxn modelId="{B275216D-DBD0-470F-B684-D29A06F959AA}" srcId="{AB60CE97-5A94-44DE-9241-3D0A88A83EF2}" destId="{F5C26225-72B5-44E2-8915-C3A9F1C95776}" srcOrd="3" destOrd="0" parTransId="{83F5E4E2-154D-4732-A900-288AD5CC451E}" sibTransId="{817A5382-593B-46BB-89A8-7638C13BDD10}"/>
    <dgm:cxn modelId="{82EB381F-73EE-47FB-BAF2-F919FEA8F00C}" type="presOf" srcId="{D3969DA9-A456-416B-A837-C9857781C157}" destId="{5B2D7FA2-ECE4-4DE5-9DA9-24E1FA578D22}" srcOrd="0" destOrd="0" presId="urn:microsoft.com/office/officeart/2005/8/layout/matrix1"/>
    <dgm:cxn modelId="{48FEEAEE-80D9-40CA-A556-8273A2ACFECB}" type="presOf" srcId="{D429604B-FB37-4CE7-9E7A-0967FE8E0B69}" destId="{95A23BA2-AFB7-49F7-831A-8766414BF458}" srcOrd="0" destOrd="0" presId="urn:microsoft.com/office/officeart/2005/8/layout/matrix1"/>
    <dgm:cxn modelId="{9FC19FF6-9254-41B9-AB52-A3FFDF9A8331}" type="presParOf" srcId="{95A23BA2-AFB7-49F7-831A-8766414BF458}" destId="{AE1EE298-DB28-4772-8374-23F2A97C523D}" srcOrd="0" destOrd="0" presId="urn:microsoft.com/office/officeart/2005/8/layout/matrix1"/>
    <dgm:cxn modelId="{23A42B88-C55B-43E0-8CE0-BA9BD9CEBE43}" type="presParOf" srcId="{AE1EE298-DB28-4772-8374-23F2A97C523D}" destId="{E91AD0E8-6C55-4C5E-ADBD-EED6BFF5989E}" srcOrd="0" destOrd="0" presId="urn:microsoft.com/office/officeart/2005/8/layout/matrix1"/>
    <dgm:cxn modelId="{E25C5F43-94C9-4AC4-880A-27B055AC2C66}" type="presParOf" srcId="{AE1EE298-DB28-4772-8374-23F2A97C523D}" destId="{1CFA9D6E-C119-4FCC-889B-458BD368E5CA}" srcOrd="1" destOrd="0" presId="urn:microsoft.com/office/officeart/2005/8/layout/matrix1"/>
    <dgm:cxn modelId="{FFBC7C68-AB4D-421F-BEF8-85C93F8D7AC7}" type="presParOf" srcId="{AE1EE298-DB28-4772-8374-23F2A97C523D}" destId="{5B2D7FA2-ECE4-4DE5-9DA9-24E1FA578D22}" srcOrd="2" destOrd="0" presId="urn:microsoft.com/office/officeart/2005/8/layout/matrix1"/>
    <dgm:cxn modelId="{5A5DBCC1-1143-4BA4-B20A-ED97BA36542E}" type="presParOf" srcId="{AE1EE298-DB28-4772-8374-23F2A97C523D}" destId="{D527DE94-D2E4-4963-908B-B4FE4F69BDED}" srcOrd="3" destOrd="0" presId="urn:microsoft.com/office/officeart/2005/8/layout/matrix1"/>
    <dgm:cxn modelId="{DE9F8A01-8351-42E0-A699-1A1220CA7089}" type="presParOf" srcId="{AE1EE298-DB28-4772-8374-23F2A97C523D}" destId="{87C5A273-6DA5-4E27-8CED-CAD82E78B393}" srcOrd="4" destOrd="0" presId="urn:microsoft.com/office/officeart/2005/8/layout/matrix1"/>
    <dgm:cxn modelId="{0F62077A-7390-4D04-B317-B0D2CE001B87}" type="presParOf" srcId="{AE1EE298-DB28-4772-8374-23F2A97C523D}" destId="{679418A3-F42A-4F56-82D5-8C8912E22057}" srcOrd="5" destOrd="0" presId="urn:microsoft.com/office/officeart/2005/8/layout/matrix1"/>
    <dgm:cxn modelId="{B3A7B4B7-FFAC-436C-8441-0649374CB0A9}" type="presParOf" srcId="{AE1EE298-DB28-4772-8374-23F2A97C523D}" destId="{2D61A00B-8CDD-4F7B-8711-A4B0A5FAB46E}" srcOrd="6" destOrd="0" presId="urn:microsoft.com/office/officeart/2005/8/layout/matrix1"/>
    <dgm:cxn modelId="{ED65DBC8-1C9F-49EE-B89F-79C29A0ABE23}" type="presParOf" srcId="{AE1EE298-DB28-4772-8374-23F2A97C523D}" destId="{2C861814-7C91-415D-92DA-0004D91F9485}" srcOrd="7" destOrd="0" presId="urn:microsoft.com/office/officeart/2005/8/layout/matrix1"/>
    <dgm:cxn modelId="{46226A01-63C4-4276-B9A5-F3B7B46A950C}" type="presParOf" srcId="{95A23BA2-AFB7-49F7-831A-8766414BF458}" destId="{909748DF-287F-4AAE-A065-1D36E11C8A1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1D1681-43F7-461D-A556-304E44B68149}"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es-ES"/>
        </a:p>
      </dgm:t>
    </dgm:pt>
    <dgm:pt modelId="{B1EF073C-0E32-48F6-A610-24816892A68B}">
      <dgm:prSet phldrT="[Texto]"/>
      <dgm:spPr/>
      <dgm:t>
        <a:bodyPr/>
        <a:lstStyle/>
        <a:p>
          <a:r>
            <a:rPr lang="es-ES" dirty="0"/>
            <a:t>Sesión Informativa Enterprise </a:t>
          </a:r>
          <a:r>
            <a:rPr lang="es-ES" dirty="0" err="1"/>
            <a:t>Support</a:t>
          </a:r>
          <a:endParaRPr lang="es-ES" dirty="0"/>
        </a:p>
      </dgm:t>
    </dgm:pt>
    <dgm:pt modelId="{61C64226-4CC2-4782-B55D-E88C21BA412E}" type="parTrans" cxnId="{7389ACED-8659-408A-8710-2D19413CB2EE}">
      <dgm:prSet/>
      <dgm:spPr/>
      <dgm:t>
        <a:bodyPr/>
        <a:lstStyle/>
        <a:p>
          <a:endParaRPr lang="es-ES"/>
        </a:p>
      </dgm:t>
    </dgm:pt>
    <dgm:pt modelId="{5D8152E4-E72C-4FED-91DB-845AA7219CA3}" type="sibTrans" cxnId="{7389ACED-8659-408A-8710-2D19413CB2EE}">
      <dgm:prSet/>
      <dgm:spPr/>
      <dgm:t>
        <a:bodyPr/>
        <a:lstStyle/>
        <a:p>
          <a:endParaRPr lang="es-ES"/>
        </a:p>
      </dgm:t>
    </dgm:pt>
    <dgm:pt modelId="{76242207-BA85-4794-B7FA-7F42501B063F}">
      <dgm:prSet phldrT="[Texto]"/>
      <dgm:spPr/>
      <dgm:t>
        <a:bodyPr/>
        <a:lstStyle/>
        <a:p>
          <a:r>
            <a:rPr lang="es-ES" dirty="0"/>
            <a:t>31 de mayo 2016</a:t>
          </a:r>
        </a:p>
      </dgm:t>
    </dgm:pt>
    <dgm:pt modelId="{AAA5431C-1820-4C59-BDFD-87D5164CC42D}" type="parTrans" cxnId="{7CC35902-ED2A-4A4F-A2FB-ED39C647EBBB}">
      <dgm:prSet/>
      <dgm:spPr/>
      <dgm:t>
        <a:bodyPr/>
        <a:lstStyle/>
        <a:p>
          <a:endParaRPr lang="es-ES"/>
        </a:p>
      </dgm:t>
    </dgm:pt>
    <dgm:pt modelId="{85E1AC37-1F94-4AEF-B5D4-93D4358C7C2E}" type="sibTrans" cxnId="{7CC35902-ED2A-4A4F-A2FB-ED39C647EBBB}">
      <dgm:prSet/>
      <dgm:spPr/>
      <dgm:t>
        <a:bodyPr/>
        <a:lstStyle/>
        <a:p>
          <a:endParaRPr lang="es-ES"/>
        </a:p>
      </dgm:t>
    </dgm:pt>
    <dgm:pt modelId="{56D416AE-7DFC-484E-BE7C-87763A34A754}">
      <dgm:prSet phldrT="[Texto]"/>
      <dgm:spPr/>
      <dgm:t>
        <a:bodyPr/>
        <a:lstStyle/>
        <a:p>
          <a:r>
            <a:rPr lang="es-ES" dirty="0"/>
            <a:t>10:00 a 11:00 </a:t>
          </a:r>
          <a:r>
            <a:rPr lang="es-ES" dirty="0" err="1"/>
            <a:t>hrs</a:t>
          </a:r>
          <a:endParaRPr lang="es-ES" dirty="0"/>
        </a:p>
      </dgm:t>
    </dgm:pt>
    <dgm:pt modelId="{6D9A1092-B20F-469E-8EDE-BA06FD3BF7A7}" type="parTrans" cxnId="{9A3D347B-525C-42E9-9D3E-085A69441B8D}">
      <dgm:prSet/>
      <dgm:spPr/>
      <dgm:t>
        <a:bodyPr/>
        <a:lstStyle/>
        <a:p>
          <a:endParaRPr lang="es-ES"/>
        </a:p>
      </dgm:t>
    </dgm:pt>
    <dgm:pt modelId="{526B3C25-8E10-4F0B-9A04-F6DF7AE93E35}" type="sibTrans" cxnId="{9A3D347B-525C-42E9-9D3E-085A69441B8D}">
      <dgm:prSet/>
      <dgm:spPr/>
      <dgm:t>
        <a:bodyPr/>
        <a:lstStyle/>
        <a:p>
          <a:endParaRPr lang="es-ES"/>
        </a:p>
      </dgm:t>
    </dgm:pt>
    <dgm:pt modelId="{E1A90B14-979E-48F7-8260-56D763004328}">
      <dgm:prSet phldrT="[Texto]"/>
      <dgm:spPr/>
      <dgm:t>
        <a:bodyPr/>
        <a:lstStyle/>
        <a:p>
          <a:pPr algn="ctr"/>
          <a:r>
            <a:rPr lang="es-ES" dirty="0"/>
            <a:t>INFO DAY</a:t>
          </a:r>
        </a:p>
        <a:p>
          <a:pPr algn="l"/>
          <a:r>
            <a:rPr lang="es-ES" dirty="0"/>
            <a:t>Experiencia de Usuarios SAP</a:t>
          </a:r>
        </a:p>
      </dgm:t>
    </dgm:pt>
    <dgm:pt modelId="{F2872EB9-A449-4870-9104-737766663A7C}" type="parTrans" cxnId="{3B290AC1-2475-4B95-BDD6-B98B76C6ED8B}">
      <dgm:prSet/>
      <dgm:spPr/>
      <dgm:t>
        <a:bodyPr/>
        <a:lstStyle/>
        <a:p>
          <a:endParaRPr lang="es-ES"/>
        </a:p>
      </dgm:t>
    </dgm:pt>
    <dgm:pt modelId="{E02CA244-F1E7-4422-936E-15C466D1BB47}" type="sibTrans" cxnId="{3B290AC1-2475-4B95-BDD6-B98B76C6ED8B}">
      <dgm:prSet/>
      <dgm:spPr/>
      <dgm:t>
        <a:bodyPr/>
        <a:lstStyle/>
        <a:p>
          <a:endParaRPr lang="es-ES"/>
        </a:p>
      </dgm:t>
    </dgm:pt>
    <dgm:pt modelId="{8595F092-1AB0-40DD-B430-D1EDE8E41B17}">
      <dgm:prSet phldrT="[Texto]"/>
      <dgm:spPr/>
      <dgm:t>
        <a:bodyPr/>
        <a:lstStyle/>
        <a:p>
          <a:pPr algn="l"/>
          <a:r>
            <a:rPr lang="es-ES" dirty="0"/>
            <a:t>23 de Junio 2016</a:t>
          </a:r>
        </a:p>
      </dgm:t>
    </dgm:pt>
    <dgm:pt modelId="{CB120A47-4585-4484-8C81-35E803B604CF}" type="parTrans" cxnId="{BA79AB6A-AC69-449E-B7AA-5F8CE0302DCD}">
      <dgm:prSet/>
      <dgm:spPr/>
      <dgm:t>
        <a:bodyPr/>
        <a:lstStyle/>
        <a:p>
          <a:endParaRPr lang="es-ES"/>
        </a:p>
      </dgm:t>
    </dgm:pt>
    <dgm:pt modelId="{5F149D12-8881-4DCC-A5E7-58780F1A3D44}" type="sibTrans" cxnId="{BA79AB6A-AC69-449E-B7AA-5F8CE0302DCD}">
      <dgm:prSet/>
      <dgm:spPr/>
      <dgm:t>
        <a:bodyPr/>
        <a:lstStyle/>
        <a:p>
          <a:endParaRPr lang="es-ES"/>
        </a:p>
      </dgm:t>
    </dgm:pt>
    <dgm:pt modelId="{1CB71ED3-61A1-48D2-A337-40175B0EC371}">
      <dgm:prSet phldrT="[Texto]"/>
      <dgm:spPr/>
      <dgm:t>
        <a:bodyPr/>
        <a:lstStyle/>
        <a:p>
          <a:pPr algn="l"/>
          <a:r>
            <a:rPr lang="es-ES" dirty="0"/>
            <a:t>Sede </a:t>
          </a:r>
          <a:r>
            <a:rPr lang="es-ES" dirty="0" err="1"/>
            <a:t>Tec</a:t>
          </a:r>
          <a:r>
            <a:rPr lang="es-ES" dirty="0"/>
            <a:t> de Monterrey Campus Monterrey</a:t>
          </a:r>
        </a:p>
      </dgm:t>
    </dgm:pt>
    <dgm:pt modelId="{6F029671-2880-4E6F-863D-7FE2652489DA}" type="parTrans" cxnId="{38B69BAE-7221-43EB-9446-796FF79BDD10}">
      <dgm:prSet/>
      <dgm:spPr/>
      <dgm:t>
        <a:bodyPr/>
        <a:lstStyle/>
        <a:p>
          <a:endParaRPr lang="es-ES"/>
        </a:p>
      </dgm:t>
    </dgm:pt>
    <dgm:pt modelId="{0D337A14-28E8-4F70-A126-CECDCFA6AFE7}" type="sibTrans" cxnId="{38B69BAE-7221-43EB-9446-796FF79BDD10}">
      <dgm:prSet/>
      <dgm:spPr/>
      <dgm:t>
        <a:bodyPr/>
        <a:lstStyle/>
        <a:p>
          <a:endParaRPr lang="es-ES"/>
        </a:p>
      </dgm:t>
    </dgm:pt>
    <dgm:pt modelId="{2DDF922E-31EA-4AAF-9B42-322D4024DBF1}">
      <dgm:prSet/>
      <dgm:spPr/>
      <dgm:t>
        <a:bodyPr/>
        <a:lstStyle/>
        <a:p>
          <a:pPr algn="l"/>
          <a:r>
            <a:rPr lang="es-ES" dirty="0"/>
            <a:t>Grupo de Interés Analíticos</a:t>
          </a:r>
        </a:p>
        <a:p>
          <a:pPr algn="l"/>
          <a:r>
            <a:rPr lang="es-ES" dirty="0"/>
            <a:t>- 7 Junio 2016</a:t>
          </a:r>
        </a:p>
        <a:p>
          <a:pPr algn="l"/>
          <a:r>
            <a:rPr lang="es-ES" dirty="0"/>
            <a:t>-10:00 a 11:00 </a:t>
          </a:r>
          <a:r>
            <a:rPr lang="es-ES" dirty="0" err="1"/>
            <a:t>hrs</a:t>
          </a:r>
          <a:endParaRPr lang="es-ES" dirty="0"/>
        </a:p>
      </dgm:t>
    </dgm:pt>
    <dgm:pt modelId="{BAB491F0-159F-4F2F-B3D1-4CA9B1489D2E}" type="parTrans" cxnId="{1B04A83A-7619-451B-81B5-3F289311400D}">
      <dgm:prSet/>
      <dgm:spPr/>
      <dgm:t>
        <a:bodyPr/>
        <a:lstStyle/>
        <a:p>
          <a:endParaRPr lang="es-ES"/>
        </a:p>
      </dgm:t>
    </dgm:pt>
    <dgm:pt modelId="{E6788068-3287-4F35-A3A0-02FE94174277}" type="sibTrans" cxnId="{1B04A83A-7619-451B-81B5-3F289311400D}">
      <dgm:prSet/>
      <dgm:spPr/>
      <dgm:t>
        <a:bodyPr/>
        <a:lstStyle/>
        <a:p>
          <a:endParaRPr lang="es-ES"/>
        </a:p>
      </dgm:t>
    </dgm:pt>
    <dgm:pt modelId="{FA3C415F-013D-4A74-938C-DF7B18281D01}">
      <dgm:prSet phldrT="[Texto]"/>
      <dgm:spPr/>
      <dgm:t>
        <a:bodyPr/>
        <a:lstStyle/>
        <a:p>
          <a:r>
            <a:rPr lang="es-ES" dirty="0"/>
            <a:t>Conferencia Anual ASUG México</a:t>
          </a:r>
        </a:p>
      </dgm:t>
    </dgm:pt>
    <dgm:pt modelId="{8A2F117B-E7CF-492C-8715-EE7E50C9517E}" type="parTrans" cxnId="{595FF7E9-4ECA-4A79-A38B-777FD1C22CA2}">
      <dgm:prSet/>
      <dgm:spPr/>
      <dgm:t>
        <a:bodyPr/>
        <a:lstStyle/>
        <a:p>
          <a:endParaRPr lang="es-ES"/>
        </a:p>
      </dgm:t>
    </dgm:pt>
    <dgm:pt modelId="{1A1174D1-52D1-49B8-9413-8E5045082B91}" type="sibTrans" cxnId="{595FF7E9-4ECA-4A79-A38B-777FD1C22CA2}">
      <dgm:prSet/>
      <dgm:spPr/>
      <dgm:t>
        <a:bodyPr/>
        <a:lstStyle/>
        <a:p>
          <a:endParaRPr lang="es-ES"/>
        </a:p>
      </dgm:t>
    </dgm:pt>
    <dgm:pt modelId="{E4982D4F-D283-40EA-A7C4-E5FDAC361F2E}">
      <dgm:prSet phldrT="[Texto]"/>
      <dgm:spPr/>
      <dgm:t>
        <a:bodyPr/>
        <a:lstStyle/>
        <a:p>
          <a:r>
            <a:rPr lang="es-ES" dirty="0"/>
            <a:t>21 de Julio 2016</a:t>
          </a:r>
        </a:p>
      </dgm:t>
    </dgm:pt>
    <dgm:pt modelId="{EBEAB522-54BB-4E86-ACC1-9CC67CFBB18D}" type="parTrans" cxnId="{CD49FB9B-33FE-426F-8250-28EBE286B894}">
      <dgm:prSet/>
      <dgm:spPr/>
      <dgm:t>
        <a:bodyPr/>
        <a:lstStyle/>
        <a:p>
          <a:endParaRPr lang="es-ES"/>
        </a:p>
      </dgm:t>
    </dgm:pt>
    <dgm:pt modelId="{AB9F80D1-FBD5-4FA0-8779-A44F6759AF08}" type="sibTrans" cxnId="{CD49FB9B-33FE-426F-8250-28EBE286B894}">
      <dgm:prSet/>
      <dgm:spPr/>
      <dgm:t>
        <a:bodyPr/>
        <a:lstStyle/>
        <a:p>
          <a:endParaRPr lang="es-ES"/>
        </a:p>
      </dgm:t>
    </dgm:pt>
    <dgm:pt modelId="{B4FFAB52-7DD2-48F1-820A-2014686ED21D}">
      <dgm:prSet phldrT="[Texto]"/>
      <dgm:spPr/>
      <dgm:t>
        <a:bodyPr/>
        <a:lstStyle/>
        <a:p>
          <a:r>
            <a:rPr lang="es-ES" dirty="0"/>
            <a:t>Espera más información</a:t>
          </a:r>
        </a:p>
      </dgm:t>
    </dgm:pt>
    <dgm:pt modelId="{242685AE-E231-44A2-B238-3B135B880A23}" type="parTrans" cxnId="{8529CD0D-2637-4073-B4FF-A8C166190230}">
      <dgm:prSet/>
      <dgm:spPr/>
      <dgm:t>
        <a:bodyPr/>
        <a:lstStyle/>
        <a:p>
          <a:endParaRPr lang="es-ES"/>
        </a:p>
      </dgm:t>
    </dgm:pt>
    <dgm:pt modelId="{09B25E57-C510-40C5-868C-B0EF8EBCF3C1}" type="sibTrans" cxnId="{8529CD0D-2637-4073-B4FF-A8C166190230}">
      <dgm:prSet/>
      <dgm:spPr/>
      <dgm:t>
        <a:bodyPr/>
        <a:lstStyle/>
        <a:p>
          <a:endParaRPr lang="es-ES"/>
        </a:p>
      </dgm:t>
    </dgm:pt>
    <dgm:pt modelId="{E6F97B09-F3D9-4194-9C01-B3FD4D4206AE}" type="pres">
      <dgm:prSet presAssocID="{D21D1681-43F7-461D-A556-304E44B68149}" presName="Name0" presStyleCnt="0">
        <dgm:presLayoutVars>
          <dgm:dir/>
          <dgm:resizeHandles val="exact"/>
        </dgm:presLayoutVars>
      </dgm:prSet>
      <dgm:spPr/>
      <dgm:t>
        <a:bodyPr/>
        <a:lstStyle/>
        <a:p>
          <a:endParaRPr lang="es-ES"/>
        </a:p>
      </dgm:t>
    </dgm:pt>
    <dgm:pt modelId="{BA812E4D-DA42-41E9-9100-9A5E72957A58}" type="pres">
      <dgm:prSet presAssocID="{B1EF073C-0E32-48F6-A610-24816892A68B}" presName="composite" presStyleCnt="0"/>
      <dgm:spPr/>
    </dgm:pt>
    <dgm:pt modelId="{E4B8800B-2C05-4634-832E-660EF0325ABB}" type="pres">
      <dgm:prSet presAssocID="{B1EF073C-0E32-48F6-A610-24816892A68B}"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B29F3279-4717-4D3A-ACB0-0598E3C7A316}" type="pres">
      <dgm:prSet presAssocID="{B1EF073C-0E32-48F6-A610-24816892A68B}" presName="txNode" presStyleLbl="node1" presStyleIdx="0" presStyleCnt="4" custLinFactNeighborX="714" custLinFactNeighborY="8569">
        <dgm:presLayoutVars>
          <dgm:bulletEnabled val="1"/>
        </dgm:presLayoutVars>
      </dgm:prSet>
      <dgm:spPr/>
      <dgm:t>
        <a:bodyPr/>
        <a:lstStyle/>
        <a:p>
          <a:endParaRPr lang="es-ES"/>
        </a:p>
      </dgm:t>
    </dgm:pt>
    <dgm:pt modelId="{CEE45F8B-4502-4EFF-ADEF-7B82EF78A8C5}" type="pres">
      <dgm:prSet presAssocID="{5D8152E4-E72C-4FED-91DB-845AA7219CA3}" presName="sibTrans" presStyleLbl="sibTrans2D1" presStyleIdx="0" presStyleCnt="3"/>
      <dgm:spPr/>
      <dgm:t>
        <a:bodyPr/>
        <a:lstStyle/>
        <a:p>
          <a:endParaRPr lang="es-ES"/>
        </a:p>
      </dgm:t>
    </dgm:pt>
    <dgm:pt modelId="{0B45FE64-0450-4AAC-8B74-8EFE2B4AC1C2}" type="pres">
      <dgm:prSet presAssocID="{5D8152E4-E72C-4FED-91DB-845AA7219CA3}" presName="connTx" presStyleLbl="sibTrans2D1" presStyleIdx="0" presStyleCnt="3"/>
      <dgm:spPr/>
      <dgm:t>
        <a:bodyPr/>
        <a:lstStyle/>
        <a:p>
          <a:endParaRPr lang="es-ES"/>
        </a:p>
      </dgm:t>
    </dgm:pt>
    <dgm:pt modelId="{4A6070EE-6C2B-4042-8D5F-E285C4D18E99}" type="pres">
      <dgm:prSet presAssocID="{2DDF922E-31EA-4AAF-9B42-322D4024DBF1}" presName="composite" presStyleCnt="0"/>
      <dgm:spPr/>
    </dgm:pt>
    <dgm:pt modelId="{B8C3EAB7-62C2-4F97-A765-EE83CA0695EC}" type="pres">
      <dgm:prSet presAssocID="{2DDF922E-31EA-4AAF-9B42-322D4024DBF1}" presName="imagSh" presStyleLbl="bgImgPlace1" presStyleIdx="1" presStyleCnt="4" custLinFactNeighborY="-97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393D80BC-E90C-45AF-909C-D21EE370B98F}" type="pres">
      <dgm:prSet presAssocID="{2DDF922E-31EA-4AAF-9B42-322D4024DBF1}" presName="txNode" presStyleLbl="node1" presStyleIdx="1" presStyleCnt="4" custLinFactNeighborX="0" custLinFactNeighborY="8433">
        <dgm:presLayoutVars>
          <dgm:bulletEnabled val="1"/>
        </dgm:presLayoutVars>
      </dgm:prSet>
      <dgm:spPr/>
      <dgm:t>
        <a:bodyPr/>
        <a:lstStyle/>
        <a:p>
          <a:endParaRPr lang="es-ES"/>
        </a:p>
      </dgm:t>
    </dgm:pt>
    <dgm:pt modelId="{6BA83776-B619-4E9A-8768-DE4F367ECEF5}" type="pres">
      <dgm:prSet presAssocID="{E6788068-3287-4F35-A3A0-02FE94174277}" presName="sibTrans" presStyleLbl="sibTrans2D1" presStyleIdx="1" presStyleCnt="3"/>
      <dgm:spPr/>
      <dgm:t>
        <a:bodyPr/>
        <a:lstStyle/>
        <a:p>
          <a:endParaRPr lang="es-ES"/>
        </a:p>
      </dgm:t>
    </dgm:pt>
    <dgm:pt modelId="{05C84ABC-7F31-4470-931E-4AE943BF31C1}" type="pres">
      <dgm:prSet presAssocID="{E6788068-3287-4F35-A3A0-02FE94174277}" presName="connTx" presStyleLbl="sibTrans2D1" presStyleIdx="1" presStyleCnt="3"/>
      <dgm:spPr/>
      <dgm:t>
        <a:bodyPr/>
        <a:lstStyle/>
        <a:p>
          <a:endParaRPr lang="es-ES"/>
        </a:p>
      </dgm:t>
    </dgm:pt>
    <dgm:pt modelId="{9DBC2BE3-6D1C-4ED9-BC2C-0708529CC8D8}" type="pres">
      <dgm:prSet presAssocID="{E1A90B14-979E-48F7-8260-56D763004328}" presName="composite" presStyleCnt="0"/>
      <dgm:spPr/>
    </dgm:pt>
    <dgm:pt modelId="{1720A0AD-1326-43A9-B362-BCE1066AA5DC}" type="pres">
      <dgm:prSet presAssocID="{E1A90B14-979E-48F7-8260-56D763004328}"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0B294995-A044-46AF-BB52-AF70D22678D8}" type="pres">
      <dgm:prSet presAssocID="{E1A90B14-979E-48F7-8260-56D763004328}" presName="txNode" presStyleLbl="node1" presStyleIdx="2" presStyleCnt="4" custLinFactNeighborX="212" custLinFactNeighborY="6427">
        <dgm:presLayoutVars>
          <dgm:bulletEnabled val="1"/>
        </dgm:presLayoutVars>
      </dgm:prSet>
      <dgm:spPr/>
      <dgm:t>
        <a:bodyPr/>
        <a:lstStyle/>
        <a:p>
          <a:endParaRPr lang="es-ES"/>
        </a:p>
      </dgm:t>
    </dgm:pt>
    <dgm:pt modelId="{D770BA4A-3AB5-44C8-8FA5-16770F4C1E8F}" type="pres">
      <dgm:prSet presAssocID="{E02CA244-F1E7-4422-936E-15C466D1BB47}" presName="sibTrans" presStyleLbl="sibTrans2D1" presStyleIdx="2" presStyleCnt="3"/>
      <dgm:spPr/>
      <dgm:t>
        <a:bodyPr/>
        <a:lstStyle/>
        <a:p>
          <a:endParaRPr lang="es-ES"/>
        </a:p>
      </dgm:t>
    </dgm:pt>
    <dgm:pt modelId="{91EE18BD-85E3-4622-BC17-90C702AAAA45}" type="pres">
      <dgm:prSet presAssocID="{E02CA244-F1E7-4422-936E-15C466D1BB47}" presName="connTx" presStyleLbl="sibTrans2D1" presStyleIdx="2" presStyleCnt="3"/>
      <dgm:spPr/>
      <dgm:t>
        <a:bodyPr/>
        <a:lstStyle/>
        <a:p>
          <a:endParaRPr lang="es-ES"/>
        </a:p>
      </dgm:t>
    </dgm:pt>
    <dgm:pt modelId="{AA8F3C04-BC49-48EF-919F-2C6C020C58E5}" type="pres">
      <dgm:prSet presAssocID="{FA3C415F-013D-4A74-938C-DF7B18281D01}" presName="composite" presStyleCnt="0"/>
      <dgm:spPr/>
    </dgm:pt>
    <dgm:pt modelId="{0075D048-C894-4334-8918-286E13907E67}" type="pres">
      <dgm:prSet presAssocID="{FA3C415F-013D-4A74-938C-DF7B18281D01}" presName="imagSh"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dgm:spPr>
    </dgm:pt>
    <dgm:pt modelId="{0D62D183-205B-46D9-BCE7-4053F5DDB306}" type="pres">
      <dgm:prSet presAssocID="{FA3C415F-013D-4A74-938C-DF7B18281D01}" presName="txNode" presStyleLbl="node1" presStyleIdx="3" presStyleCnt="4" custLinFactNeighborX="7141" custLinFactNeighborY="9283">
        <dgm:presLayoutVars>
          <dgm:bulletEnabled val="1"/>
        </dgm:presLayoutVars>
      </dgm:prSet>
      <dgm:spPr/>
      <dgm:t>
        <a:bodyPr/>
        <a:lstStyle/>
        <a:p>
          <a:endParaRPr lang="es-ES"/>
        </a:p>
      </dgm:t>
    </dgm:pt>
  </dgm:ptLst>
  <dgm:cxnLst>
    <dgm:cxn modelId="{8D93DA29-6E02-412A-8B59-F50E7C7A6421}" type="presOf" srcId="{E02CA244-F1E7-4422-936E-15C466D1BB47}" destId="{D770BA4A-3AB5-44C8-8FA5-16770F4C1E8F}" srcOrd="0" destOrd="0" presId="urn:microsoft.com/office/officeart/2005/8/layout/hProcess10"/>
    <dgm:cxn modelId="{BA79AB6A-AC69-449E-B7AA-5F8CE0302DCD}" srcId="{E1A90B14-979E-48F7-8260-56D763004328}" destId="{8595F092-1AB0-40DD-B430-D1EDE8E41B17}" srcOrd="0" destOrd="0" parTransId="{CB120A47-4585-4484-8C81-35E803B604CF}" sibTransId="{5F149D12-8881-4DCC-A5E7-58780F1A3D44}"/>
    <dgm:cxn modelId="{7389ACED-8659-408A-8710-2D19413CB2EE}" srcId="{D21D1681-43F7-461D-A556-304E44B68149}" destId="{B1EF073C-0E32-48F6-A610-24816892A68B}" srcOrd="0" destOrd="0" parTransId="{61C64226-4CC2-4782-B55D-E88C21BA412E}" sibTransId="{5D8152E4-E72C-4FED-91DB-845AA7219CA3}"/>
    <dgm:cxn modelId="{597D5E5E-64E4-44D9-9173-89E8F7DE6249}" type="presOf" srcId="{B4FFAB52-7DD2-48F1-820A-2014686ED21D}" destId="{0D62D183-205B-46D9-BCE7-4053F5DDB306}" srcOrd="0" destOrd="2" presId="urn:microsoft.com/office/officeart/2005/8/layout/hProcess10"/>
    <dgm:cxn modelId="{C8135DC7-0E31-4339-8BBE-33531374CA99}" type="presOf" srcId="{E6788068-3287-4F35-A3A0-02FE94174277}" destId="{6BA83776-B619-4E9A-8768-DE4F367ECEF5}" srcOrd="0" destOrd="0" presId="urn:microsoft.com/office/officeart/2005/8/layout/hProcess10"/>
    <dgm:cxn modelId="{AD540E8B-46D9-40A4-9271-6877FD0FE3AD}" type="presOf" srcId="{B1EF073C-0E32-48F6-A610-24816892A68B}" destId="{B29F3279-4717-4D3A-ACB0-0598E3C7A316}" srcOrd="0" destOrd="0" presId="urn:microsoft.com/office/officeart/2005/8/layout/hProcess10"/>
    <dgm:cxn modelId="{7CC35902-ED2A-4A4F-A2FB-ED39C647EBBB}" srcId="{B1EF073C-0E32-48F6-A610-24816892A68B}" destId="{76242207-BA85-4794-B7FA-7F42501B063F}" srcOrd="0" destOrd="0" parTransId="{AAA5431C-1820-4C59-BDFD-87D5164CC42D}" sibTransId="{85E1AC37-1F94-4AEF-B5D4-93D4358C7C2E}"/>
    <dgm:cxn modelId="{A7CC9482-5C6B-4039-98CF-6150A86334D4}" type="presOf" srcId="{76242207-BA85-4794-B7FA-7F42501B063F}" destId="{B29F3279-4717-4D3A-ACB0-0598E3C7A316}" srcOrd="0" destOrd="1" presId="urn:microsoft.com/office/officeart/2005/8/layout/hProcess10"/>
    <dgm:cxn modelId="{595FF7E9-4ECA-4A79-A38B-777FD1C22CA2}" srcId="{D21D1681-43F7-461D-A556-304E44B68149}" destId="{FA3C415F-013D-4A74-938C-DF7B18281D01}" srcOrd="3" destOrd="0" parTransId="{8A2F117B-E7CF-492C-8715-EE7E50C9517E}" sibTransId="{1A1174D1-52D1-49B8-9413-8E5045082B91}"/>
    <dgm:cxn modelId="{32258602-EF1F-4D3A-9E8B-6380C2A735D9}" type="presOf" srcId="{E1A90B14-979E-48F7-8260-56D763004328}" destId="{0B294995-A044-46AF-BB52-AF70D22678D8}" srcOrd="0" destOrd="0" presId="urn:microsoft.com/office/officeart/2005/8/layout/hProcess10"/>
    <dgm:cxn modelId="{B54B56F8-73F1-408F-9017-4EA08C9D2054}" type="presOf" srcId="{56D416AE-7DFC-484E-BE7C-87763A34A754}" destId="{B29F3279-4717-4D3A-ACB0-0598E3C7A316}" srcOrd="0" destOrd="2" presId="urn:microsoft.com/office/officeart/2005/8/layout/hProcess10"/>
    <dgm:cxn modelId="{9A3D347B-525C-42E9-9D3E-085A69441B8D}" srcId="{B1EF073C-0E32-48F6-A610-24816892A68B}" destId="{56D416AE-7DFC-484E-BE7C-87763A34A754}" srcOrd="1" destOrd="0" parTransId="{6D9A1092-B20F-469E-8EDE-BA06FD3BF7A7}" sibTransId="{526B3C25-8E10-4F0B-9A04-F6DF7AE93E35}"/>
    <dgm:cxn modelId="{B2C9AF35-2D9E-45C4-A924-A3785AF36EBD}" type="presOf" srcId="{D21D1681-43F7-461D-A556-304E44B68149}" destId="{E6F97B09-F3D9-4194-9C01-B3FD4D4206AE}" srcOrd="0" destOrd="0" presId="urn:microsoft.com/office/officeart/2005/8/layout/hProcess10"/>
    <dgm:cxn modelId="{00F9868D-9381-4B3F-BB01-06883EF968CF}" type="presOf" srcId="{E6788068-3287-4F35-A3A0-02FE94174277}" destId="{05C84ABC-7F31-4470-931E-4AE943BF31C1}" srcOrd="1" destOrd="0" presId="urn:microsoft.com/office/officeart/2005/8/layout/hProcess10"/>
    <dgm:cxn modelId="{2C3A8E5B-73EC-4833-8B73-92CFA87EBEF1}" type="presOf" srcId="{E02CA244-F1E7-4422-936E-15C466D1BB47}" destId="{91EE18BD-85E3-4622-BC17-90C702AAAA45}" srcOrd="1" destOrd="0" presId="urn:microsoft.com/office/officeart/2005/8/layout/hProcess10"/>
    <dgm:cxn modelId="{3B290AC1-2475-4B95-BDD6-B98B76C6ED8B}" srcId="{D21D1681-43F7-461D-A556-304E44B68149}" destId="{E1A90B14-979E-48F7-8260-56D763004328}" srcOrd="2" destOrd="0" parTransId="{F2872EB9-A449-4870-9104-737766663A7C}" sibTransId="{E02CA244-F1E7-4422-936E-15C466D1BB47}"/>
    <dgm:cxn modelId="{8529CD0D-2637-4073-B4FF-A8C166190230}" srcId="{FA3C415F-013D-4A74-938C-DF7B18281D01}" destId="{B4FFAB52-7DD2-48F1-820A-2014686ED21D}" srcOrd="1" destOrd="0" parTransId="{242685AE-E231-44A2-B238-3B135B880A23}" sibTransId="{09B25E57-C510-40C5-868C-B0EF8EBCF3C1}"/>
    <dgm:cxn modelId="{A46B081C-250B-4699-A233-6036C5ECC830}" type="presOf" srcId="{E4982D4F-D283-40EA-A7C4-E5FDAC361F2E}" destId="{0D62D183-205B-46D9-BCE7-4053F5DDB306}" srcOrd="0" destOrd="1" presId="urn:microsoft.com/office/officeart/2005/8/layout/hProcess10"/>
    <dgm:cxn modelId="{CD49FB9B-33FE-426F-8250-28EBE286B894}" srcId="{FA3C415F-013D-4A74-938C-DF7B18281D01}" destId="{E4982D4F-D283-40EA-A7C4-E5FDAC361F2E}" srcOrd="0" destOrd="0" parTransId="{EBEAB522-54BB-4E86-ACC1-9CC67CFBB18D}" sibTransId="{AB9F80D1-FBD5-4FA0-8779-A44F6759AF08}"/>
    <dgm:cxn modelId="{38B69BAE-7221-43EB-9446-796FF79BDD10}" srcId="{E1A90B14-979E-48F7-8260-56D763004328}" destId="{1CB71ED3-61A1-48D2-A337-40175B0EC371}" srcOrd="1" destOrd="0" parTransId="{6F029671-2880-4E6F-863D-7FE2652489DA}" sibTransId="{0D337A14-28E8-4F70-A126-CECDCFA6AFE7}"/>
    <dgm:cxn modelId="{1B04A83A-7619-451B-81B5-3F289311400D}" srcId="{D21D1681-43F7-461D-A556-304E44B68149}" destId="{2DDF922E-31EA-4AAF-9B42-322D4024DBF1}" srcOrd="1" destOrd="0" parTransId="{BAB491F0-159F-4F2F-B3D1-4CA9B1489D2E}" sibTransId="{E6788068-3287-4F35-A3A0-02FE94174277}"/>
    <dgm:cxn modelId="{0E6CD72C-7EDC-406D-808B-171754B8C30F}" type="presOf" srcId="{5D8152E4-E72C-4FED-91DB-845AA7219CA3}" destId="{CEE45F8B-4502-4EFF-ADEF-7B82EF78A8C5}" srcOrd="0" destOrd="0" presId="urn:microsoft.com/office/officeart/2005/8/layout/hProcess10"/>
    <dgm:cxn modelId="{E2050A8F-4E4B-4B07-A527-426815AD3B18}" type="presOf" srcId="{FA3C415F-013D-4A74-938C-DF7B18281D01}" destId="{0D62D183-205B-46D9-BCE7-4053F5DDB306}" srcOrd="0" destOrd="0" presId="urn:microsoft.com/office/officeart/2005/8/layout/hProcess10"/>
    <dgm:cxn modelId="{7535CD8A-8387-4DF6-B297-0E505766D809}" type="presOf" srcId="{1CB71ED3-61A1-48D2-A337-40175B0EC371}" destId="{0B294995-A044-46AF-BB52-AF70D22678D8}" srcOrd="0" destOrd="2" presId="urn:microsoft.com/office/officeart/2005/8/layout/hProcess10"/>
    <dgm:cxn modelId="{5FB4963F-F3A5-4AE4-90A2-6139E34CA53A}" type="presOf" srcId="{5D8152E4-E72C-4FED-91DB-845AA7219CA3}" destId="{0B45FE64-0450-4AAC-8B74-8EFE2B4AC1C2}" srcOrd="1" destOrd="0" presId="urn:microsoft.com/office/officeart/2005/8/layout/hProcess10"/>
    <dgm:cxn modelId="{3740B695-EC8C-4EB1-94E8-C2950D64363E}" type="presOf" srcId="{8595F092-1AB0-40DD-B430-D1EDE8E41B17}" destId="{0B294995-A044-46AF-BB52-AF70D22678D8}" srcOrd="0" destOrd="1" presId="urn:microsoft.com/office/officeart/2005/8/layout/hProcess10"/>
    <dgm:cxn modelId="{50DE3FDC-E726-4A25-95EA-402D2E57802B}" type="presOf" srcId="{2DDF922E-31EA-4AAF-9B42-322D4024DBF1}" destId="{393D80BC-E90C-45AF-909C-D21EE370B98F}" srcOrd="0" destOrd="0" presId="urn:microsoft.com/office/officeart/2005/8/layout/hProcess10"/>
    <dgm:cxn modelId="{016E5D2C-16FE-4963-9DC9-FC5AC72EB977}" type="presParOf" srcId="{E6F97B09-F3D9-4194-9C01-B3FD4D4206AE}" destId="{BA812E4D-DA42-41E9-9100-9A5E72957A58}" srcOrd="0" destOrd="0" presId="urn:microsoft.com/office/officeart/2005/8/layout/hProcess10"/>
    <dgm:cxn modelId="{ACA5C2F3-3A53-4244-A992-367C44F03FA7}" type="presParOf" srcId="{BA812E4D-DA42-41E9-9100-9A5E72957A58}" destId="{E4B8800B-2C05-4634-832E-660EF0325ABB}" srcOrd="0" destOrd="0" presId="urn:microsoft.com/office/officeart/2005/8/layout/hProcess10"/>
    <dgm:cxn modelId="{89412F7E-D8FC-4047-9E0D-C250049B325A}" type="presParOf" srcId="{BA812E4D-DA42-41E9-9100-9A5E72957A58}" destId="{B29F3279-4717-4D3A-ACB0-0598E3C7A316}" srcOrd="1" destOrd="0" presId="urn:microsoft.com/office/officeart/2005/8/layout/hProcess10"/>
    <dgm:cxn modelId="{FCEEB7D1-8C9C-428C-B181-BF76BE0A5385}" type="presParOf" srcId="{E6F97B09-F3D9-4194-9C01-B3FD4D4206AE}" destId="{CEE45F8B-4502-4EFF-ADEF-7B82EF78A8C5}" srcOrd="1" destOrd="0" presId="urn:microsoft.com/office/officeart/2005/8/layout/hProcess10"/>
    <dgm:cxn modelId="{E80A527D-555F-4B43-8938-382E7E6D15BC}" type="presParOf" srcId="{CEE45F8B-4502-4EFF-ADEF-7B82EF78A8C5}" destId="{0B45FE64-0450-4AAC-8B74-8EFE2B4AC1C2}" srcOrd="0" destOrd="0" presId="urn:microsoft.com/office/officeart/2005/8/layout/hProcess10"/>
    <dgm:cxn modelId="{B7D642B8-D6D0-4BDA-8ACE-2B14100E4F9B}" type="presParOf" srcId="{E6F97B09-F3D9-4194-9C01-B3FD4D4206AE}" destId="{4A6070EE-6C2B-4042-8D5F-E285C4D18E99}" srcOrd="2" destOrd="0" presId="urn:microsoft.com/office/officeart/2005/8/layout/hProcess10"/>
    <dgm:cxn modelId="{F8DA70FA-7422-40D2-A0DE-0236801FF967}" type="presParOf" srcId="{4A6070EE-6C2B-4042-8D5F-E285C4D18E99}" destId="{B8C3EAB7-62C2-4F97-A765-EE83CA0695EC}" srcOrd="0" destOrd="0" presId="urn:microsoft.com/office/officeart/2005/8/layout/hProcess10"/>
    <dgm:cxn modelId="{88855276-CFFB-4B79-BA25-7C348E23EA3E}" type="presParOf" srcId="{4A6070EE-6C2B-4042-8D5F-E285C4D18E99}" destId="{393D80BC-E90C-45AF-909C-D21EE370B98F}" srcOrd="1" destOrd="0" presId="urn:microsoft.com/office/officeart/2005/8/layout/hProcess10"/>
    <dgm:cxn modelId="{C0C706D8-BEC7-45A6-8F8D-575F783BFC0E}" type="presParOf" srcId="{E6F97B09-F3D9-4194-9C01-B3FD4D4206AE}" destId="{6BA83776-B619-4E9A-8768-DE4F367ECEF5}" srcOrd="3" destOrd="0" presId="urn:microsoft.com/office/officeart/2005/8/layout/hProcess10"/>
    <dgm:cxn modelId="{01A58661-00FC-43A5-B489-0A49DA9F7D17}" type="presParOf" srcId="{6BA83776-B619-4E9A-8768-DE4F367ECEF5}" destId="{05C84ABC-7F31-4470-931E-4AE943BF31C1}" srcOrd="0" destOrd="0" presId="urn:microsoft.com/office/officeart/2005/8/layout/hProcess10"/>
    <dgm:cxn modelId="{835BAA44-1CB8-41E5-8E9C-A996FA75C895}" type="presParOf" srcId="{E6F97B09-F3D9-4194-9C01-B3FD4D4206AE}" destId="{9DBC2BE3-6D1C-4ED9-BC2C-0708529CC8D8}" srcOrd="4" destOrd="0" presId="urn:microsoft.com/office/officeart/2005/8/layout/hProcess10"/>
    <dgm:cxn modelId="{BDF5713A-73F9-483E-B371-55DA4157EEE3}" type="presParOf" srcId="{9DBC2BE3-6D1C-4ED9-BC2C-0708529CC8D8}" destId="{1720A0AD-1326-43A9-B362-BCE1066AA5DC}" srcOrd="0" destOrd="0" presId="urn:microsoft.com/office/officeart/2005/8/layout/hProcess10"/>
    <dgm:cxn modelId="{A62AB99A-8C4A-45C5-81F4-74CB01C7D29A}" type="presParOf" srcId="{9DBC2BE3-6D1C-4ED9-BC2C-0708529CC8D8}" destId="{0B294995-A044-46AF-BB52-AF70D22678D8}" srcOrd="1" destOrd="0" presId="urn:microsoft.com/office/officeart/2005/8/layout/hProcess10"/>
    <dgm:cxn modelId="{CBA5B356-A185-4B3D-A596-DAF0E2119A68}" type="presParOf" srcId="{E6F97B09-F3D9-4194-9C01-B3FD4D4206AE}" destId="{D770BA4A-3AB5-44C8-8FA5-16770F4C1E8F}" srcOrd="5" destOrd="0" presId="urn:microsoft.com/office/officeart/2005/8/layout/hProcess10"/>
    <dgm:cxn modelId="{778B1740-149F-474C-A36D-B6F5DD9D7E53}" type="presParOf" srcId="{D770BA4A-3AB5-44C8-8FA5-16770F4C1E8F}" destId="{91EE18BD-85E3-4622-BC17-90C702AAAA45}" srcOrd="0" destOrd="0" presId="urn:microsoft.com/office/officeart/2005/8/layout/hProcess10"/>
    <dgm:cxn modelId="{3928368F-76CE-441D-A85A-F81320638F18}" type="presParOf" srcId="{E6F97B09-F3D9-4194-9C01-B3FD4D4206AE}" destId="{AA8F3C04-BC49-48EF-919F-2C6C020C58E5}" srcOrd="6" destOrd="0" presId="urn:microsoft.com/office/officeart/2005/8/layout/hProcess10"/>
    <dgm:cxn modelId="{7E1B92F8-306A-45B1-A29A-971B1BE025A2}" type="presParOf" srcId="{AA8F3C04-BC49-48EF-919F-2C6C020C58E5}" destId="{0075D048-C894-4334-8918-286E13907E67}" srcOrd="0" destOrd="0" presId="urn:microsoft.com/office/officeart/2005/8/layout/hProcess10"/>
    <dgm:cxn modelId="{F5EAAA7C-630F-4285-ABE5-AEA3164B1DF2}" type="presParOf" srcId="{AA8F3C04-BC49-48EF-919F-2C6C020C58E5}" destId="{0D62D183-205B-46D9-BCE7-4053F5DDB306}"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6CF4E-6AB2-4BB1-ADB3-F1DE88CA0B6C}">
      <dsp:nvSpPr>
        <dsp:cNvPr id="0" name=""/>
        <dsp:cNvSpPr/>
      </dsp:nvSpPr>
      <dsp:spPr>
        <a:xfrm>
          <a:off x="0" y="0"/>
          <a:ext cx="6776436" cy="3788394"/>
        </a:xfrm>
        <a:prstGeom prst="swooshArrow">
          <a:avLst>
            <a:gd name="adj1" fmla="val 25000"/>
            <a:gd name="adj2" fmla="val 25000"/>
          </a:avLst>
        </a:prstGeom>
        <a:solidFill>
          <a:srgbClr val="00539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D2183A1-8DAC-49EB-AF6C-71E9AB0D3BF7}">
      <dsp:nvSpPr>
        <dsp:cNvPr id="0" name=""/>
        <dsp:cNvSpPr/>
      </dsp:nvSpPr>
      <dsp:spPr>
        <a:xfrm>
          <a:off x="954559" y="2817049"/>
          <a:ext cx="139412" cy="139412"/>
        </a:xfrm>
        <a:prstGeom prst="ellipse">
          <a:avLst/>
        </a:prstGeom>
        <a:solidFill>
          <a:srgbClr val="00539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5AE8134-F0D0-40A0-B999-257841E5241E}">
      <dsp:nvSpPr>
        <dsp:cNvPr id="0" name=""/>
        <dsp:cNvSpPr/>
      </dsp:nvSpPr>
      <dsp:spPr>
        <a:xfrm>
          <a:off x="1024265" y="2886756"/>
          <a:ext cx="1036504" cy="90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72" tIns="0" rIns="0" bIns="0" numCol="1" spcCol="1270" anchor="t" anchorCtr="0">
          <a:noAutofit/>
        </a:bodyPr>
        <a:lstStyle/>
        <a:p>
          <a:pPr lvl="0" algn="l" defTabSz="622300">
            <a:lnSpc>
              <a:spcPct val="90000"/>
            </a:lnSpc>
            <a:spcBef>
              <a:spcPct val="0"/>
            </a:spcBef>
            <a:spcAft>
              <a:spcPct val="35000"/>
            </a:spcAft>
          </a:pPr>
          <a:r>
            <a:rPr lang="en-US" sz="1400" kern="1200" dirty="0">
              <a:solidFill>
                <a:srgbClr val="000000">
                  <a:hueOff val="0"/>
                  <a:satOff val="0"/>
                  <a:lumOff val="0"/>
                  <a:alphaOff val="0"/>
                </a:srgbClr>
              </a:solidFill>
              <a:effectLst/>
              <a:latin typeface="Calibri"/>
              <a:ea typeface="+mn-ea"/>
              <a:cs typeface="+mn-cs"/>
            </a:rPr>
            <a:t>2009</a:t>
          </a:r>
        </a:p>
        <a:p>
          <a:pPr lvl="0" algn="l" defTabSz="622300">
            <a:lnSpc>
              <a:spcPct val="90000"/>
            </a:lnSpc>
            <a:spcBef>
              <a:spcPct val="0"/>
            </a:spcBef>
            <a:spcAft>
              <a:spcPct val="35000"/>
            </a:spcAft>
          </a:pPr>
          <a:r>
            <a:rPr lang="en-US" sz="1400" kern="1200" dirty="0" err="1">
              <a:solidFill>
                <a:srgbClr val="000000">
                  <a:hueOff val="0"/>
                  <a:satOff val="0"/>
                  <a:lumOff val="0"/>
                  <a:alphaOff val="0"/>
                </a:srgbClr>
              </a:solidFill>
              <a:effectLst/>
              <a:latin typeface="Calibri"/>
              <a:ea typeface="+mn-ea"/>
              <a:cs typeface="+mn-cs"/>
            </a:rPr>
            <a:t>Brasil</a:t>
          </a:r>
          <a:r>
            <a:rPr lang="en-US" sz="1400" kern="1200" dirty="0">
              <a:solidFill>
                <a:srgbClr val="000000">
                  <a:hueOff val="0"/>
                  <a:satOff val="0"/>
                  <a:lumOff val="0"/>
                  <a:alphaOff val="0"/>
                </a:srgbClr>
              </a:solidFill>
              <a:effectLst/>
              <a:latin typeface="Calibri"/>
              <a:ea typeface="+mn-ea"/>
              <a:cs typeface="+mn-cs"/>
            </a:rPr>
            <a:t> Nota Fiscal &amp; SPED</a:t>
          </a:r>
        </a:p>
      </dsp:txBody>
      <dsp:txXfrm>
        <a:off x="1024265" y="2886756"/>
        <a:ext cx="1036504" cy="901637"/>
      </dsp:txXfrm>
    </dsp:sp>
    <dsp:sp modelId="{03362600-3301-4153-811C-A00D78517527}">
      <dsp:nvSpPr>
        <dsp:cNvPr id="0" name=""/>
        <dsp:cNvSpPr/>
      </dsp:nvSpPr>
      <dsp:spPr>
        <a:xfrm>
          <a:off x="1939541" y="1935869"/>
          <a:ext cx="242457" cy="242457"/>
        </a:xfrm>
        <a:prstGeom prst="ellipse">
          <a:avLst/>
        </a:prstGeom>
        <a:solidFill>
          <a:srgbClr val="00539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12BCFD1-2000-470D-8CD4-07F21279DB18}">
      <dsp:nvSpPr>
        <dsp:cNvPr id="0" name=""/>
        <dsp:cNvSpPr/>
      </dsp:nvSpPr>
      <dsp:spPr>
        <a:xfrm>
          <a:off x="2060770" y="2057097"/>
          <a:ext cx="1272900" cy="173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73" tIns="0" rIns="0" bIns="0" numCol="1" spcCol="1270" anchor="t" anchorCtr="0">
          <a:noAutofit/>
        </a:bodyPr>
        <a:lstStyle/>
        <a:p>
          <a:pPr lvl="0" algn="l" defTabSz="622300">
            <a:lnSpc>
              <a:spcPct val="90000"/>
            </a:lnSpc>
            <a:spcBef>
              <a:spcPct val="0"/>
            </a:spcBef>
            <a:spcAft>
              <a:spcPct val="35000"/>
            </a:spcAft>
          </a:pPr>
          <a:r>
            <a:rPr lang="en-US" sz="1400" kern="1200" dirty="0">
              <a:solidFill>
                <a:srgbClr val="000000">
                  <a:hueOff val="0"/>
                  <a:satOff val="0"/>
                  <a:lumOff val="0"/>
                  <a:alphaOff val="0"/>
                </a:srgbClr>
              </a:solidFill>
              <a:latin typeface="Calibri"/>
              <a:ea typeface="+mn-ea"/>
              <a:cs typeface="+mn-cs"/>
            </a:rPr>
            <a:t>2016               10 </a:t>
          </a:r>
          <a:r>
            <a:rPr lang="en-US" sz="1400" kern="1200" dirty="0" err="1">
              <a:solidFill>
                <a:srgbClr val="000000">
                  <a:hueOff val="0"/>
                  <a:satOff val="0"/>
                  <a:lumOff val="0"/>
                  <a:alphaOff val="0"/>
                </a:srgbClr>
              </a:solidFill>
              <a:latin typeface="Calibri"/>
              <a:ea typeface="+mn-ea"/>
              <a:cs typeface="+mn-cs"/>
            </a:rPr>
            <a:t>Países</a:t>
          </a:r>
          <a:r>
            <a:rPr lang="en-US" sz="1400" kern="1200" dirty="0">
              <a:solidFill>
                <a:srgbClr val="000000">
                  <a:hueOff val="0"/>
                  <a:satOff val="0"/>
                  <a:lumOff val="0"/>
                  <a:alphaOff val="0"/>
                </a:srgbClr>
              </a:solidFill>
              <a:latin typeface="Calibri"/>
              <a:ea typeface="+mn-ea"/>
              <a:cs typeface="+mn-cs"/>
            </a:rPr>
            <a:t> </a:t>
          </a:r>
          <a:r>
            <a:rPr lang="en-US" sz="1400" kern="1200" dirty="0" err="1">
              <a:solidFill>
                <a:srgbClr val="000000">
                  <a:hueOff val="0"/>
                  <a:satOff val="0"/>
                  <a:lumOff val="0"/>
                  <a:alphaOff val="0"/>
                </a:srgbClr>
              </a:solidFill>
              <a:latin typeface="Calibri"/>
              <a:ea typeface="+mn-ea"/>
              <a:cs typeface="+mn-cs"/>
            </a:rPr>
            <a:t>en</a:t>
          </a:r>
          <a:r>
            <a:rPr lang="en-US" sz="1400" kern="1200" dirty="0">
              <a:solidFill>
                <a:srgbClr val="000000">
                  <a:hueOff val="0"/>
                  <a:satOff val="0"/>
                  <a:lumOff val="0"/>
                  <a:alphaOff val="0"/>
                </a:srgbClr>
              </a:solidFill>
              <a:latin typeface="Calibri"/>
              <a:ea typeface="+mn-ea"/>
              <a:cs typeface="+mn-cs"/>
            </a:rPr>
            <a:t>  Latino </a:t>
          </a:r>
          <a:r>
            <a:rPr lang="en-US" sz="1400" kern="1200" dirty="0" err="1">
              <a:solidFill>
                <a:srgbClr val="000000">
                  <a:hueOff val="0"/>
                  <a:satOff val="0"/>
                  <a:lumOff val="0"/>
                  <a:alphaOff val="0"/>
                </a:srgbClr>
              </a:solidFill>
              <a:latin typeface="Calibri"/>
              <a:ea typeface="+mn-ea"/>
              <a:cs typeface="+mn-cs"/>
            </a:rPr>
            <a:t>América</a:t>
          </a:r>
          <a:endParaRPr lang="en-US" sz="1400" kern="1200" dirty="0">
            <a:solidFill>
              <a:srgbClr val="000000">
                <a:hueOff val="0"/>
                <a:satOff val="0"/>
                <a:lumOff val="0"/>
                <a:alphaOff val="0"/>
              </a:srgbClr>
            </a:solidFill>
            <a:latin typeface="Calibri"/>
            <a:ea typeface="+mn-ea"/>
            <a:cs typeface="+mn-cs"/>
          </a:endParaRPr>
        </a:p>
      </dsp:txBody>
      <dsp:txXfrm>
        <a:off x="2060770" y="2057097"/>
        <a:ext cx="1272900" cy="1731296"/>
      </dsp:txXfrm>
    </dsp:sp>
    <dsp:sp modelId="{90AC0407-07C8-4E99-982A-98F3A743DF05}">
      <dsp:nvSpPr>
        <dsp:cNvPr id="0" name=""/>
        <dsp:cNvSpPr/>
      </dsp:nvSpPr>
      <dsp:spPr>
        <a:xfrm>
          <a:off x="3197288" y="1286538"/>
          <a:ext cx="321255" cy="321255"/>
        </a:xfrm>
        <a:prstGeom prst="ellipse">
          <a:avLst/>
        </a:prstGeom>
        <a:solidFill>
          <a:srgbClr val="00539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3D9B435-7CA7-4B82-AA53-3496D83ED989}">
      <dsp:nvSpPr>
        <dsp:cNvPr id="0" name=""/>
        <dsp:cNvSpPr/>
      </dsp:nvSpPr>
      <dsp:spPr>
        <a:xfrm>
          <a:off x="3357916" y="1447166"/>
          <a:ext cx="1272900" cy="23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227" tIns="0" rIns="0" bIns="0" numCol="1" spcCol="1270" anchor="t" anchorCtr="0">
          <a:noAutofit/>
        </a:bodyPr>
        <a:lstStyle/>
        <a:p>
          <a:pPr lvl="0" algn="l" defTabSz="622300">
            <a:lnSpc>
              <a:spcPct val="90000"/>
            </a:lnSpc>
            <a:spcBef>
              <a:spcPct val="0"/>
            </a:spcBef>
            <a:spcAft>
              <a:spcPct val="35000"/>
            </a:spcAft>
          </a:pPr>
          <a:r>
            <a:rPr lang="en-US" sz="1400" kern="1200" dirty="0">
              <a:solidFill>
                <a:srgbClr val="000000">
                  <a:hueOff val="0"/>
                  <a:satOff val="0"/>
                  <a:lumOff val="0"/>
                  <a:alphaOff val="0"/>
                </a:srgbClr>
              </a:solidFill>
              <a:latin typeface="Calibri"/>
              <a:ea typeface="+mn-ea"/>
              <a:cs typeface="+mn-cs"/>
            </a:rPr>
            <a:t>2016                </a:t>
          </a:r>
          <a:r>
            <a:rPr lang="en-US" sz="1400" kern="1200" dirty="0" err="1">
              <a:solidFill>
                <a:srgbClr val="000000">
                  <a:hueOff val="0"/>
                  <a:satOff val="0"/>
                  <a:lumOff val="0"/>
                  <a:alphaOff val="0"/>
                </a:srgbClr>
              </a:solidFill>
              <a:latin typeface="Calibri"/>
              <a:ea typeface="+mn-ea"/>
              <a:cs typeface="+mn-cs"/>
            </a:rPr>
            <a:t>Iniciativas</a:t>
          </a:r>
          <a:r>
            <a:rPr lang="en-US" sz="1400" kern="1200" dirty="0">
              <a:solidFill>
                <a:srgbClr val="000000">
                  <a:hueOff val="0"/>
                  <a:satOff val="0"/>
                  <a:lumOff val="0"/>
                  <a:alphaOff val="0"/>
                </a:srgbClr>
              </a:solidFill>
              <a:latin typeface="Calibri"/>
              <a:ea typeface="+mn-ea"/>
              <a:cs typeface="+mn-cs"/>
            </a:rPr>
            <a:t> Cross Border  </a:t>
          </a:r>
          <a:r>
            <a:rPr lang="en-US" sz="1400" kern="1200" dirty="0" err="1">
              <a:solidFill>
                <a:srgbClr val="000000">
                  <a:hueOff val="0"/>
                  <a:satOff val="0"/>
                  <a:lumOff val="0"/>
                  <a:alphaOff val="0"/>
                </a:srgbClr>
              </a:solidFill>
              <a:latin typeface="Calibri"/>
              <a:ea typeface="+mn-ea"/>
              <a:cs typeface="+mn-cs"/>
            </a:rPr>
            <a:t>ahora</a:t>
          </a:r>
          <a:r>
            <a:rPr lang="en-US" sz="1400" kern="1200" dirty="0">
              <a:solidFill>
                <a:srgbClr val="000000">
                  <a:hueOff val="0"/>
                  <a:satOff val="0"/>
                  <a:lumOff val="0"/>
                  <a:alphaOff val="0"/>
                </a:srgbClr>
              </a:solidFill>
              <a:latin typeface="Calibri"/>
              <a:ea typeface="+mn-ea"/>
              <a:cs typeface="+mn-cs"/>
            </a:rPr>
            <a:t> </a:t>
          </a:r>
          <a:r>
            <a:rPr lang="en-US" sz="1400" kern="1200" dirty="0" err="1">
              <a:solidFill>
                <a:srgbClr val="000000">
                  <a:hueOff val="0"/>
                  <a:satOff val="0"/>
                  <a:lumOff val="0"/>
                  <a:alphaOff val="0"/>
                </a:srgbClr>
              </a:solidFill>
              <a:latin typeface="Calibri"/>
              <a:ea typeface="+mn-ea"/>
              <a:cs typeface="+mn-cs"/>
            </a:rPr>
            <a:t>están</a:t>
          </a:r>
          <a:r>
            <a:rPr lang="en-US" sz="1400" kern="1200" dirty="0">
              <a:solidFill>
                <a:srgbClr val="000000">
                  <a:hueOff val="0"/>
                  <a:satOff val="0"/>
                  <a:lumOff val="0"/>
                  <a:alphaOff val="0"/>
                </a:srgbClr>
              </a:solidFill>
              <a:latin typeface="Calibri"/>
              <a:ea typeface="+mn-ea"/>
              <a:cs typeface="+mn-cs"/>
            </a:rPr>
            <a:t> </a:t>
          </a:r>
          <a:r>
            <a:rPr lang="en-US" sz="1400" kern="1200" dirty="0" err="1">
              <a:solidFill>
                <a:srgbClr val="000000">
                  <a:hueOff val="0"/>
                  <a:satOff val="0"/>
                  <a:lumOff val="0"/>
                  <a:alphaOff val="0"/>
                </a:srgbClr>
              </a:solidFill>
              <a:latin typeface="Calibri"/>
              <a:ea typeface="+mn-ea"/>
              <a:cs typeface="+mn-cs"/>
            </a:rPr>
            <a:t>en</a:t>
          </a:r>
          <a:r>
            <a:rPr lang="en-US" sz="1400" kern="1200" dirty="0">
              <a:solidFill>
                <a:srgbClr val="000000">
                  <a:hueOff val="0"/>
                  <a:satOff val="0"/>
                  <a:lumOff val="0"/>
                  <a:alphaOff val="0"/>
                </a:srgbClr>
              </a:solidFill>
              <a:latin typeface="Calibri"/>
              <a:ea typeface="+mn-ea"/>
              <a:cs typeface="+mn-cs"/>
            </a:rPr>
            <a:t> </a:t>
          </a:r>
          <a:r>
            <a:rPr lang="en-US" sz="1400" kern="1200" dirty="0" err="1">
              <a:solidFill>
                <a:srgbClr val="000000">
                  <a:hueOff val="0"/>
                  <a:satOff val="0"/>
                  <a:lumOff val="0"/>
                  <a:alphaOff val="0"/>
                </a:srgbClr>
              </a:solidFill>
              <a:latin typeface="Calibri"/>
              <a:ea typeface="+mn-ea"/>
              <a:cs typeface="+mn-cs"/>
            </a:rPr>
            <a:t>piloto</a:t>
          </a:r>
          <a:endParaRPr lang="en-US" sz="1400" kern="1200" dirty="0">
            <a:solidFill>
              <a:srgbClr val="000000">
                <a:hueOff val="0"/>
                <a:satOff val="0"/>
                <a:lumOff val="0"/>
                <a:alphaOff val="0"/>
              </a:srgbClr>
            </a:solidFill>
            <a:latin typeface="Calibri"/>
            <a:ea typeface="+mn-ea"/>
            <a:cs typeface="+mn-cs"/>
          </a:endParaRPr>
        </a:p>
        <a:p>
          <a:pPr lvl="0" algn="l" defTabSz="622300">
            <a:lnSpc>
              <a:spcPct val="90000"/>
            </a:lnSpc>
            <a:spcBef>
              <a:spcPct val="0"/>
            </a:spcBef>
            <a:spcAft>
              <a:spcPct val="35000"/>
            </a:spcAft>
          </a:pPr>
          <a:r>
            <a:rPr lang="en-US" sz="1400" kern="1200" dirty="0">
              <a:solidFill>
                <a:srgbClr val="000000">
                  <a:hueOff val="0"/>
                  <a:satOff val="0"/>
                  <a:lumOff val="0"/>
                  <a:alphaOff val="0"/>
                </a:srgbClr>
              </a:solidFill>
              <a:latin typeface="Calibri"/>
              <a:ea typeface="+mn-ea"/>
              <a:cs typeface="+mn-cs"/>
            </a:rPr>
            <a:t>- US </a:t>
          </a:r>
          <a:r>
            <a:rPr lang="en-US" sz="1400" kern="1200" dirty="0">
              <a:solidFill>
                <a:srgbClr val="000000">
                  <a:hueOff val="0"/>
                  <a:satOff val="0"/>
                  <a:lumOff val="0"/>
                  <a:alphaOff val="0"/>
                </a:srgbClr>
              </a:solidFill>
              <a:latin typeface="Calibri"/>
              <a:ea typeface="+mn-ea"/>
              <a:cs typeface="+mn-cs"/>
              <a:sym typeface="Wingdings" panose="05000000000000000000" pitchFamily="2" charset="2"/>
            </a:rPr>
            <a:t> México</a:t>
          </a:r>
        </a:p>
        <a:p>
          <a:pPr lvl="0" algn="l" defTabSz="622300">
            <a:lnSpc>
              <a:spcPct val="90000"/>
            </a:lnSpc>
            <a:spcBef>
              <a:spcPct val="0"/>
            </a:spcBef>
            <a:spcAft>
              <a:spcPct val="35000"/>
            </a:spcAft>
          </a:pPr>
          <a:r>
            <a:rPr lang="en-US" sz="1400" kern="1200" dirty="0">
              <a:solidFill>
                <a:srgbClr val="000000">
                  <a:hueOff val="0"/>
                  <a:satOff val="0"/>
                  <a:lumOff val="0"/>
                  <a:alphaOff val="0"/>
                </a:srgbClr>
              </a:solidFill>
              <a:latin typeface="Calibri"/>
              <a:ea typeface="+mn-ea"/>
              <a:cs typeface="+mn-cs"/>
              <a:sym typeface="Wingdings" panose="05000000000000000000" pitchFamily="2" charset="2"/>
            </a:rPr>
            <a:t>- E IVA EU</a:t>
          </a:r>
          <a:r>
            <a:rPr lang="en-US" sz="1400" kern="1200" dirty="0">
              <a:solidFill>
                <a:srgbClr val="000000">
                  <a:hueOff val="0"/>
                  <a:satOff val="0"/>
                  <a:lumOff val="0"/>
                  <a:alphaOff val="0"/>
                </a:srgbClr>
              </a:solidFill>
              <a:latin typeface="Calibri"/>
              <a:ea typeface="+mn-ea"/>
              <a:cs typeface="+mn-cs"/>
            </a:rPr>
            <a:t> </a:t>
          </a:r>
        </a:p>
        <a:p>
          <a:pPr lvl="0" algn="l" defTabSz="622300">
            <a:lnSpc>
              <a:spcPct val="90000"/>
            </a:lnSpc>
            <a:spcBef>
              <a:spcPct val="0"/>
            </a:spcBef>
            <a:spcAft>
              <a:spcPct val="35000"/>
            </a:spcAft>
          </a:pPr>
          <a:r>
            <a:rPr lang="en-US" sz="1400" kern="1200" dirty="0">
              <a:solidFill>
                <a:srgbClr val="000000">
                  <a:hueOff val="0"/>
                  <a:satOff val="0"/>
                  <a:lumOff val="0"/>
                  <a:alphaOff val="0"/>
                </a:srgbClr>
              </a:solidFill>
              <a:latin typeface="Calibri"/>
              <a:ea typeface="+mn-ea"/>
              <a:cs typeface="+mn-cs"/>
            </a:rPr>
            <a:t>- Br, </a:t>
          </a:r>
          <a:r>
            <a:rPr lang="en-US" sz="1400" kern="1200" dirty="0" err="1">
              <a:solidFill>
                <a:srgbClr val="000000">
                  <a:hueOff val="0"/>
                  <a:satOff val="0"/>
                  <a:lumOff val="0"/>
                  <a:alphaOff val="0"/>
                </a:srgbClr>
              </a:solidFill>
              <a:latin typeface="Calibri"/>
              <a:ea typeface="+mn-ea"/>
              <a:cs typeface="+mn-cs"/>
            </a:rPr>
            <a:t>Mx</a:t>
          </a:r>
          <a:r>
            <a:rPr lang="en-US" sz="1400" kern="1200" dirty="0">
              <a:solidFill>
                <a:srgbClr val="000000">
                  <a:hueOff val="0"/>
                  <a:satOff val="0"/>
                  <a:lumOff val="0"/>
                  <a:alphaOff val="0"/>
                </a:srgbClr>
              </a:solidFill>
              <a:latin typeface="Calibri"/>
              <a:ea typeface="+mn-ea"/>
              <a:cs typeface="+mn-cs"/>
            </a:rPr>
            <a:t> &amp; </a:t>
          </a:r>
          <a:r>
            <a:rPr lang="en-US" sz="1400" kern="1200" dirty="0" err="1">
              <a:solidFill>
                <a:srgbClr val="000000">
                  <a:hueOff val="0"/>
                  <a:satOff val="0"/>
                  <a:lumOff val="0"/>
                  <a:alphaOff val="0"/>
                </a:srgbClr>
              </a:solidFill>
              <a:latin typeface="Calibri"/>
              <a:ea typeface="+mn-ea"/>
              <a:cs typeface="+mn-cs"/>
            </a:rPr>
            <a:t>Ar</a:t>
          </a:r>
          <a:r>
            <a:rPr lang="en-US" sz="1400" kern="1200" dirty="0">
              <a:solidFill>
                <a:srgbClr val="000000">
                  <a:hueOff val="0"/>
                  <a:satOff val="0"/>
                  <a:lumOff val="0"/>
                  <a:alphaOff val="0"/>
                </a:srgbClr>
              </a:solidFill>
              <a:latin typeface="Calibri"/>
              <a:ea typeface="+mn-ea"/>
              <a:cs typeface="+mn-cs"/>
            </a:rPr>
            <a:t> Cross Border via CIAT</a:t>
          </a:r>
        </a:p>
      </dsp:txBody>
      <dsp:txXfrm>
        <a:off x="3357916" y="1447166"/>
        <a:ext cx="1272900" cy="2341227"/>
      </dsp:txXfrm>
    </dsp:sp>
    <dsp:sp modelId="{D0696CD7-E6DE-4A48-B1C9-E9030F9103AE}">
      <dsp:nvSpPr>
        <dsp:cNvPr id="0" name=""/>
        <dsp:cNvSpPr/>
      </dsp:nvSpPr>
      <dsp:spPr>
        <a:xfrm>
          <a:off x="4567171" y="856934"/>
          <a:ext cx="430361" cy="430361"/>
        </a:xfrm>
        <a:prstGeom prst="ellipse">
          <a:avLst/>
        </a:prstGeom>
        <a:solidFill>
          <a:srgbClr val="00539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9A80F35-56E6-403F-A9E4-F30A669FF4C4}">
      <dsp:nvSpPr>
        <dsp:cNvPr id="0" name=""/>
        <dsp:cNvSpPr/>
      </dsp:nvSpPr>
      <dsp:spPr>
        <a:xfrm>
          <a:off x="4782352" y="1072115"/>
          <a:ext cx="1272900" cy="2716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040" tIns="0" rIns="0" bIns="0" numCol="1" spcCol="1270" anchor="t" anchorCtr="0">
          <a:noAutofit/>
        </a:bodyPr>
        <a:lstStyle/>
        <a:p>
          <a:pPr lvl="0" algn="l" defTabSz="622300">
            <a:lnSpc>
              <a:spcPct val="90000"/>
            </a:lnSpc>
            <a:spcBef>
              <a:spcPct val="0"/>
            </a:spcBef>
            <a:spcAft>
              <a:spcPct val="35000"/>
            </a:spcAft>
          </a:pPr>
          <a:r>
            <a:rPr lang="en-US" sz="1400" kern="1200" dirty="0">
              <a:solidFill>
                <a:srgbClr val="000000">
                  <a:hueOff val="0"/>
                  <a:satOff val="0"/>
                  <a:lumOff val="0"/>
                  <a:alphaOff val="0"/>
                </a:srgbClr>
              </a:solidFill>
              <a:latin typeface="Calibri"/>
              <a:ea typeface="+mn-ea"/>
              <a:cs typeface="+mn-cs"/>
            </a:rPr>
            <a:t>2016 País </a:t>
          </a:r>
          <a:r>
            <a:rPr lang="en-US" sz="1400" kern="1200" dirty="0" err="1">
              <a:solidFill>
                <a:srgbClr val="000000">
                  <a:hueOff val="0"/>
                  <a:satOff val="0"/>
                  <a:lumOff val="0"/>
                  <a:alphaOff val="0"/>
                </a:srgbClr>
              </a:solidFill>
              <a:latin typeface="Calibri"/>
              <a:ea typeface="+mn-ea"/>
              <a:cs typeface="+mn-cs"/>
            </a:rPr>
            <a:t>por</a:t>
          </a:r>
          <a:r>
            <a:rPr lang="en-US" sz="1400" kern="1200" dirty="0">
              <a:solidFill>
                <a:srgbClr val="000000">
                  <a:hueOff val="0"/>
                  <a:satOff val="0"/>
                  <a:lumOff val="0"/>
                  <a:alphaOff val="0"/>
                </a:srgbClr>
              </a:solidFill>
              <a:latin typeface="Calibri"/>
              <a:ea typeface="+mn-ea"/>
              <a:cs typeface="+mn-cs"/>
            </a:rPr>
            <a:t> </a:t>
          </a:r>
          <a:r>
            <a:rPr lang="en-US" sz="1400" kern="1200" dirty="0" err="1">
              <a:solidFill>
                <a:srgbClr val="000000">
                  <a:hueOff val="0"/>
                  <a:satOff val="0"/>
                  <a:lumOff val="0"/>
                  <a:alphaOff val="0"/>
                </a:srgbClr>
              </a:solidFill>
              <a:latin typeface="Calibri"/>
              <a:ea typeface="+mn-ea"/>
              <a:cs typeface="+mn-cs"/>
            </a:rPr>
            <a:t>país</a:t>
          </a:r>
          <a:r>
            <a:rPr lang="en-US" sz="1400" kern="1200" dirty="0">
              <a:solidFill>
                <a:srgbClr val="000000">
                  <a:hueOff val="0"/>
                  <a:satOff val="0"/>
                  <a:lumOff val="0"/>
                  <a:alphaOff val="0"/>
                </a:srgbClr>
              </a:solidFill>
              <a:latin typeface="Calibri"/>
              <a:ea typeface="+mn-ea"/>
              <a:cs typeface="+mn-cs"/>
            </a:rPr>
            <a:t> </a:t>
          </a:r>
          <a:r>
            <a:rPr lang="en-US" sz="1400" kern="1200" dirty="0" err="1">
              <a:solidFill>
                <a:srgbClr val="000000">
                  <a:hueOff val="0"/>
                  <a:satOff val="0"/>
                  <a:lumOff val="0"/>
                  <a:alphaOff val="0"/>
                </a:srgbClr>
              </a:solidFill>
              <a:latin typeface="Calibri"/>
              <a:ea typeface="+mn-ea"/>
              <a:cs typeface="+mn-cs"/>
            </a:rPr>
            <a:t>Reportando</a:t>
          </a:r>
          <a:r>
            <a:rPr lang="en-US" sz="1400" kern="1200" dirty="0">
              <a:solidFill>
                <a:srgbClr val="000000">
                  <a:hueOff val="0"/>
                  <a:satOff val="0"/>
                  <a:lumOff val="0"/>
                  <a:alphaOff val="0"/>
                </a:srgbClr>
              </a:solidFill>
              <a:latin typeface="Calibri"/>
              <a:ea typeface="+mn-ea"/>
              <a:cs typeface="+mn-cs"/>
            </a:rPr>
            <a:t> : Target Transfer Pricing</a:t>
          </a:r>
        </a:p>
      </dsp:txBody>
      <dsp:txXfrm>
        <a:off x="4782352" y="1072115"/>
        <a:ext cx="1272900" cy="2716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AD0E8-6C55-4C5E-ADBD-EED6BFF5989E}">
      <dsp:nvSpPr>
        <dsp:cNvPr id="0" name=""/>
        <dsp:cNvSpPr/>
      </dsp:nvSpPr>
      <dsp:spPr>
        <a:xfrm rot="16200000">
          <a:off x="525462" y="-525462"/>
          <a:ext cx="1638197" cy="2689122"/>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b="1" kern="1200" dirty="0">
              <a:effectLst>
                <a:outerShdw blurRad="38100" dist="38100" dir="2700000" algn="tl">
                  <a:srgbClr val="000000">
                    <a:alpha val="43137"/>
                  </a:srgbClr>
                </a:outerShdw>
              </a:effectLst>
            </a:rPr>
            <a:t>74 empresas usuarias </a:t>
          </a:r>
          <a:r>
            <a:rPr lang="es-ES" sz="1700" kern="1200" dirty="0"/>
            <a:t>	</a:t>
          </a:r>
        </a:p>
      </dsp:txBody>
      <dsp:txXfrm rot="5400000">
        <a:off x="0" y="0"/>
        <a:ext cx="2689122" cy="1228648"/>
      </dsp:txXfrm>
    </dsp:sp>
    <dsp:sp modelId="{5B2D7FA2-ECE4-4DE5-9DA9-24E1FA578D22}">
      <dsp:nvSpPr>
        <dsp:cNvPr id="0" name=""/>
        <dsp:cNvSpPr/>
      </dsp:nvSpPr>
      <dsp:spPr>
        <a:xfrm>
          <a:off x="2689122" y="0"/>
          <a:ext cx="2689122" cy="1638197"/>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b="1" kern="1200" dirty="0">
              <a:effectLst>
                <a:outerShdw blurRad="38100" dist="38100" dir="2700000" algn="tl">
                  <a:srgbClr val="000000">
                    <a:alpha val="43137"/>
                  </a:srgbClr>
                </a:outerShdw>
              </a:effectLst>
            </a:rPr>
            <a:t>16 empresas de servicios</a:t>
          </a:r>
          <a:r>
            <a:rPr lang="es-ES" sz="1700" b="1" kern="1200" dirty="0">
              <a:effectLst>
                <a:outerShdw blurRad="38100" dist="38100" dir="2700000" algn="tl">
                  <a:srgbClr val="000000">
                    <a:alpha val="43137"/>
                  </a:srgbClr>
                </a:outerShdw>
              </a:effectLst>
            </a:rPr>
            <a:t> </a:t>
          </a:r>
        </a:p>
        <a:p>
          <a:pPr lvl="0" algn="ctr" defTabSz="933450">
            <a:lnSpc>
              <a:spcPct val="90000"/>
            </a:lnSpc>
            <a:spcBef>
              <a:spcPct val="0"/>
            </a:spcBef>
            <a:spcAft>
              <a:spcPct val="35000"/>
            </a:spcAft>
          </a:pPr>
          <a:r>
            <a:rPr lang="es-ES" sz="1400" kern="1200" dirty="0"/>
            <a:t>(</a:t>
          </a:r>
          <a:r>
            <a:rPr lang="es-ES" sz="1400" kern="1200" dirty="0" err="1"/>
            <a:t>Deloitte</a:t>
          </a:r>
          <a:r>
            <a:rPr lang="es-ES" sz="1400" kern="1200" dirty="0"/>
            <a:t>, </a:t>
          </a:r>
          <a:r>
            <a:rPr lang="es-ES" sz="1400" kern="1200" dirty="0" err="1"/>
            <a:t>Softtek</a:t>
          </a:r>
          <a:r>
            <a:rPr lang="es-ES" sz="1400" kern="1200" dirty="0"/>
            <a:t>, </a:t>
          </a:r>
          <a:r>
            <a:rPr lang="es-ES" sz="1400" kern="1200" dirty="0" err="1"/>
            <a:t>Invoiceware</a:t>
          </a:r>
          <a:r>
            <a:rPr lang="es-ES" sz="1400" kern="1200" dirty="0"/>
            <a:t>, HP, Set, SDIIT…)</a:t>
          </a:r>
        </a:p>
      </dsp:txBody>
      <dsp:txXfrm>
        <a:off x="2689122" y="0"/>
        <a:ext cx="2689122" cy="1228648"/>
      </dsp:txXfrm>
    </dsp:sp>
    <dsp:sp modelId="{87C5A273-6DA5-4E27-8CED-CAD82E78B393}">
      <dsp:nvSpPr>
        <dsp:cNvPr id="0" name=""/>
        <dsp:cNvSpPr/>
      </dsp:nvSpPr>
      <dsp:spPr>
        <a:xfrm rot="10800000">
          <a:off x="0" y="1638197"/>
          <a:ext cx="2689122" cy="1638197"/>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t>+150 empresas participantes en eventos</a:t>
          </a:r>
        </a:p>
      </dsp:txBody>
      <dsp:txXfrm rot="10800000">
        <a:off x="0" y="2047746"/>
        <a:ext cx="2689122" cy="1228648"/>
      </dsp:txXfrm>
    </dsp:sp>
    <dsp:sp modelId="{2D61A00B-8CDD-4F7B-8711-A4B0A5FAB46E}">
      <dsp:nvSpPr>
        <dsp:cNvPr id="0" name=""/>
        <dsp:cNvSpPr/>
      </dsp:nvSpPr>
      <dsp:spPr>
        <a:xfrm rot="5400000">
          <a:off x="3214585" y="1112735"/>
          <a:ext cx="1638197" cy="2689122"/>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t>Base de contactos propia +1,370</a:t>
          </a:r>
        </a:p>
      </dsp:txBody>
      <dsp:txXfrm rot="-5400000">
        <a:off x="2689122" y="2047746"/>
        <a:ext cx="2689122" cy="1228648"/>
      </dsp:txXfrm>
    </dsp:sp>
    <dsp:sp modelId="{909748DF-287F-4AAE-A065-1D36E11C8A1B}">
      <dsp:nvSpPr>
        <dsp:cNvPr id="0" name=""/>
        <dsp:cNvSpPr/>
      </dsp:nvSpPr>
      <dsp:spPr>
        <a:xfrm>
          <a:off x="1882385" y="1228648"/>
          <a:ext cx="1613473" cy="81909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s-ES" sz="2200" kern="1200" dirty="0"/>
        </a:p>
      </dsp:txBody>
      <dsp:txXfrm>
        <a:off x="1922370" y="1268633"/>
        <a:ext cx="1533503" cy="739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8800B-2C05-4634-832E-660EF0325ABB}">
      <dsp:nvSpPr>
        <dsp:cNvPr id="0" name=""/>
        <dsp:cNvSpPr/>
      </dsp:nvSpPr>
      <dsp:spPr>
        <a:xfrm>
          <a:off x="1157" y="942039"/>
          <a:ext cx="1507638" cy="150763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F3279-4717-4D3A-ACB0-0598E3C7A316}">
      <dsp:nvSpPr>
        <dsp:cNvPr id="0" name=""/>
        <dsp:cNvSpPr/>
      </dsp:nvSpPr>
      <dsp:spPr>
        <a:xfrm>
          <a:off x="257352" y="1975812"/>
          <a:ext cx="1507638" cy="15076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a:t>Sesión Informativa Enterprise </a:t>
          </a:r>
          <a:r>
            <a:rPr lang="es-ES" sz="1300" kern="1200" dirty="0" err="1"/>
            <a:t>Support</a:t>
          </a:r>
          <a:endParaRPr lang="es-ES" sz="1300" kern="1200" dirty="0"/>
        </a:p>
        <a:p>
          <a:pPr marL="57150" lvl="1" indent="-57150" algn="l" defTabSz="444500">
            <a:lnSpc>
              <a:spcPct val="90000"/>
            </a:lnSpc>
            <a:spcBef>
              <a:spcPct val="0"/>
            </a:spcBef>
            <a:spcAft>
              <a:spcPct val="15000"/>
            </a:spcAft>
            <a:buChar char="••"/>
          </a:pPr>
          <a:r>
            <a:rPr lang="es-ES" sz="1000" kern="1200" dirty="0"/>
            <a:t>31 de mayo 2016</a:t>
          </a:r>
        </a:p>
        <a:p>
          <a:pPr marL="57150" lvl="1" indent="-57150" algn="l" defTabSz="444500">
            <a:lnSpc>
              <a:spcPct val="90000"/>
            </a:lnSpc>
            <a:spcBef>
              <a:spcPct val="0"/>
            </a:spcBef>
            <a:spcAft>
              <a:spcPct val="15000"/>
            </a:spcAft>
            <a:buChar char="••"/>
          </a:pPr>
          <a:r>
            <a:rPr lang="es-ES" sz="1000" kern="1200" dirty="0"/>
            <a:t>10:00 a 11:00 </a:t>
          </a:r>
          <a:r>
            <a:rPr lang="es-ES" sz="1000" kern="1200" dirty="0" err="1"/>
            <a:t>hrs</a:t>
          </a:r>
          <a:endParaRPr lang="es-ES" sz="1000" kern="1200" dirty="0"/>
        </a:p>
      </dsp:txBody>
      <dsp:txXfrm>
        <a:off x="301509" y="2019969"/>
        <a:ext cx="1419324" cy="1419324"/>
      </dsp:txXfrm>
    </dsp:sp>
    <dsp:sp modelId="{CEE45F8B-4502-4EFF-ADEF-7B82EF78A8C5}">
      <dsp:nvSpPr>
        <dsp:cNvPr id="0" name=""/>
        <dsp:cNvSpPr/>
      </dsp:nvSpPr>
      <dsp:spPr>
        <a:xfrm rot="21578425">
          <a:off x="1799198" y="1507261"/>
          <a:ext cx="290410" cy="3622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1799199" y="1579987"/>
        <a:ext cx="203287" cy="217358"/>
      </dsp:txXfrm>
    </dsp:sp>
    <dsp:sp modelId="{B8C3EAB7-62C2-4F97-A765-EE83CA0695EC}">
      <dsp:nvSpPr>
        <dsp:cNvPr id="0" name=""/>
        <dsp:cNvSpPr/>
      </dsp:nvSpPr>
      <dsp:spPr>
        <a:xfrm>
          <a:off x="2338523" y="927370"/>
          <a:ext cx="1507638" cy="150763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D80BC-E90C-45AF-909C-D21EE370B98F}">
      <dsp:nvSpPr>
        <dsp:cNvPr id="0" name=""/>
        <dsp:cNvSpPr/>
      </dsp:nvSpPr>
      <dsp:spPr>
        <a:xfrm>
          <a:off x="2583953" y="1973761"/>
          <a:ext cx="1507638" cy="150763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a:t>Grupo de Interés Analíticos</a:t>
          </a:r>
        </a:p>
        <a:p>
          <a:pPr lvl="0" algn="l" defTabSz="577850">
            <a:lnSpc>
              <a:spcPct val="90000"/>
            </a:lnSpc>
            <a:spcBef>
              <a:spcPct val="0"/>
            </a:spcBef>
            <a:spcAft>
              <a:spcPct val="35000"/>
            </a:spcAft>
          </a:pPr>
          <a:r>
            <a:rPr lang="es-ES" sz="1300" kern="1200" dirty="0"/>
            <a:t>- 7 Junio 2016</a:t>
          </a:r>
        </a:p>
        <a:p>
          <a:pPr lvl="0" algn="l" defTabSz="577850">
            <a:lnSpc>
              <a:spcPct val="90000"/>
            </a:lnSpc>
            <a:spcBef>
              <a:spcPct val="0"/>
            </a:spcBef>
            <a:spcAft>
              <a:spcPct val="35000"/>
            </a:spcAft>
          </a:pPr>
          <a:r>
            <a:rPr lang="es-ES" sz="1300" kern="1200" dirty="0"/>
            <a:t>-10:00 a 11:00 </a:t>
          </a:r>
          <a:r>
            <a:rPr lang="es-ES" sz="1300" kern="1200" dirty="0" err="1"/>
            <a:t>hrs</a:t>
          </a:r>
          <a:endParaRPr lang="es-ES" sz="1300" kern="1200" dirty="0"/>
        </a:p>
      </dsp:txBody>
      <dsp:txXfrm>
        <a:off x="2628110" y="2017918"/>
        <a:ext cx="1419324" cy="1419324"/>
      </dsp:txXfrm>
    </dsp:sp>
    <dsp:sp modelId="{6BA83776-B619-4E9A-8768-DE4F367ECEF5}">
      <dsp:nvSpPr>
        <dsp:cNvPr id="0" name=""/>
        <dsp:cNvSpPr/>
      </dsp:nvSpPr>
      <dsp:spPr>
        <a:xfrm rot="21575">
          <a:off x="4136564" y="1507522"/>
          <a:ext cx="290410" cy="3622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136565" y="1579702"/>
        <a:ext cx="203287" cy="217358"/>
      </dsp:txXfrm>
    </dsp:sp>
    <dsp:sp modelId="{1720A0AD-1326-43A9-B362-BCE1066AA5DC}">
      <dsp:nvSpPr>
        <dsp:cNvPr id="0" name=""/>
        <dsp:cNvSpPr/>
      </dsp:nvSpPr>
      <dsp:spPr>
        <a:xfrm>
          <a:off x="4675889" y="942039"/>
          <a:ext cx="1507638" cy="150763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94995-A044-46AF-BB52-AF70D22678D8}">
      <dsp:nvSpPr>
        <dsp:cNvPr id="0" name=""/>
        <dsp:cNvSpPr/>
      </dsp:nvSpPr>
      <dsp:spPr>
        <a:xfrm>
          <a:off x="4924515" y="1943518"/>
          <a:ext cx="1507638" cy="1507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S" sz="1300" kern="1200" dirty="0"/>
            <a:t>INFO DAY</a:t>
          </a:r>
        </a:p>
        <a:p>
          <a:pPr lvl="0" algn="l" defTabSz="577850">
            <a:lnSpc>
              <a:spcPct val="90000"/>
            </a:lnSpc>
            <a:spcBef>
              <a:spcPct val="0"/>
            </a:spcBef>
            <a:spcAft>
              <a:spcPct val="35000"/>
            </a:spcAft>
          </a:pPr>
          <a:r>
            <a:rPr lang="es-ES" sz="1300" kern="1200" dirty="0"/>
            <a:t>Experiencia de Usuarios SAP</a:t>
          </a:r>
        </a:p>
        <a:p>
          <a:pPr marL="57150" lvl="1" indent="-57150" algn="l" defTabSz="444500">
            <a:lnSpc>
              <a:spcPct val="90000"/>
            </a:lnSpc>
            <a:spcBef>
              <a:spcPct val="0"/>
            </a:spcBef>
            <a:spcAft>
              <a:spcPct val="15000"/>
            </a:spcAft>
            <a:buChar char="••"/>
          </a:pPr>
          <a:r>
            <a:rPr lang="es-ES" sz="1000" kern="1200" dirty="0"/>
            <a:t>23 de Junio 2016</a:t>
          </a:r>
        </a:p>
        <a:p>
          <a:pPr marL="57150" lvl="1" indent="-57150" algn="l" defTabSz="444500">
            <a:lnSpc>
              <a:spcPct val="90000"/>
            </a:lnSpc>
            <a:spcBef>
              <a:spcPct val="0"/>
            </a:spcBef>
            <a:spcAft>
              <a:spcPct val="15000"/>
            </a:spcAft>
            <a:buChar char="••"/>
          </a:pPr>
          <a:r>
            <a:rPr lang="es-ES" sz="1000" kern="1200" dirty="0"/>
            <a:t>Sede </a:t>
          </a:r>
          <a:r>
            <a:rPr lang="es-ES" sz="1000" kern="1200" dirty="0" err="1"/>
            <a:t>Tec</a:t>
          </a:r>
          <a:r>
            <a:rPr lang="es-ES" sz="1000" kern="1200" dirty="0"/>
            <a:t> de Monterrey Campus Monterrey</a:t>
          </a:r>
        </a:p>
      </dsp:txBody>
      <dsp:txXfrm>
        <a:off x="4968672" y="1987675"/>
        <a:ext cx="1419324" cy="1419324"/>
      </dsp:txXfrm>
    </dsp:sp>
    <dsp:sp modelId="{D770BA4A-3AB5-44C8-8FA5-16770F4C1E8F}">
      <dsp:nvSpPr>
        <dsp:cNvPr id="0" name=""/>
        <dsp:cNvSpPr/>
      </dsp:nvSpPr>
      <dsp:spPr>
        <a:xfrm>
          <a:off x="6473933" y="1514726"/>
          <a:ext cx="290404" cy="3622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6473933" y="1587179"/>
        <a:ext cx="203283" cy="217358"/>
      </dsp:txXfrm>
    </dsp:sp>
    <dsp:sp modelId="{0075D048-C894-4334-8918-286E13907E67}">
      <dsp:nvSpPr>
        <dsp:cNvPr id="0" name=""/>
        <dsp:cNvSpPr/>
      </dsp:nvSpPr>
      <dsp:spPr>
        <a:xfrm>
          <a:off x="7013255" y="942039"/>
          <a:ext cx="1507638" cy="150763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2D183-205B-46D9-BCE7-4053F5DDB306}">
      <dsp:nvSpPr>
        <dsp:cNvPr id="0" name=""/>
        <dsp:cNvSpPr/>
      </dsp:nvSpPr>
      <dsp:spPr>
        <a:xfrm>
          <a:off x="7259843" y="1986576"/>
          <a:ext cx="1507638" cy="150763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a:t>Conferencia Anual ASUG México</a:t>
          </a:r>
        </a:p>
        <a:p>
          <a:pPr marL="57150" lvl="1" indent="-57150" algn="l" defTabSz="444500">
            <a:lnSpc>
              <a:spcPct val="90000"/>
            </a:lnSpc>
            <a:spcBef>
              <a:spcPct val="0"/>
            </a:spcBef>
            <a:spcAft>
              <a:spcPct val="15000"/>
            </a:spcAft>
            <a:buChar char="••"/>
          </a:pPr>
          <a:r>
            <a:rPr lang="es-ES" sz="1000" kern="1200" dirty="0"/>
            <a:t>21 de Julio 2016</a:t>
          </a:r>
        </a:p>
        <a:p>
          <a:pPr marL="57150" lvl="1" indent="-57150" algn="l" defTabSz="444500">
            <a:lnSpc>
              <a:spcPct val="90000"/>
            </a:lnSpc>
            <a:spcBef>
              <a:spcPct val="0"/>
            </a:spcBef>
            <a:spcAft>
              <a:spcPct val="15000"/>
            </a:spcAft>
            <a:buChar char="••"/>
          </a:pPr>
          <a:r>
            <a:rPr lang="es-ES" sz="1000" kern="1200" dirty="0"/>
            <a:t>Espera más información</a:t>
          </a:r>
        </a:p>
      </dsp:txBody>
      <dsp:txXfrm>
        <a:off x="7304000" y="2030733"/>
        <a:ext cx="1419324" cy="141932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77909-5675-4A62-86A9-26331BD5781B}" type="datetimeFigureOut">
              <a:rPr lang="es-MX" smtClean="0"/>
              <a:t>17/05/16</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5AF42-6C7E-461D-9F29-6A4F68FBD72F}" type="slidenum">
              <a:rPr lang="es-MX" smtClean="0"/>
              <a:t>‹Nr.›</a:t>
            </a:fld>
            <a:endParaRPr lang="es-MX"/>
          </a:p>
        </p:txBody>
      </p:sp>
    </p:spTree>
    <p:extLst>
      <p:ext uri="{BB962C8B-B14F-4D97-AF65-F5344CB8AC3E}">
        <p14:creationId xmlns:p14="http://schemas.microsoft.com/office/powerpoint/2010/main" val="153020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Arial" panose="020B0604020202020204" pitchFamily="34" charset="0"/>
              <a:buChar char="•"/>
            </a:pPr>
            <a:r>
              <a:rPr lang="en-US" dirty="0"/>
              <a:t>You</a:t>
            </a:r>
            <a:r>
              <a:rPr lang="en-US" baseline="0" dirty="0"/>
              <a:t> need to understand what the government is doing in order to understand the solution requirements.</a:t>
            </a:r>
          </a:p>
          <a:p>
            <a:pPr marL="174708" indent="-174708">
              <a:buFont typeface="Arial" panose="020B0604020202020204" pitchFamily="34" charset="0"/>
              <a:buChar char="•"/>
            </a:pPr>
            <a:r>
              <a:rPr lang="en-US" baseline="0" dirty="0"/>
              <a:t>E-Invoicing is not about process efficiency, it is about ensuring the maximum amount of VAT Tax is collected</a:t>
            </a:r>
          </a:p>
          <a:p>
            <a:pPr marL="174708" indent="-174708">
              <a:buFont typeface="Arial" panose="020B0604020202020204" pitchFamily="34" charset="0"/>
              <a:buChar char="•"/>
            </a:pPr>
            <a:r>
              <a:rPr lang="en-US" baseline="0" dirty="0"/>
              <a:t>Work Bank estimates upwards of 25-50% of potential VAT in LATAM countries goes uncollected</a:t>
            </a:r>
          </a:p>
          <a:p>
            <a:pPr marL="174708" indent="-174708">
              <a:buFont typeface="Arial" panose="020B0604020202020204" pitchFamily="34" charset="0"/>
              <a:buChar char="•"/>
            </a:pPr>
            <a:r>
              <a:rPr lang="en-US" baseline="0" dirty="0"/>
              <a:t>VAT is more important to these emerging economies – it is more than 60% of the governments tax base versus US/EMEA which gets larger portion from Income Tax and Social Taxes</a:t>
            </a:r>
          </a:p>
          <a:p>
            <a:pPr marL="174708" indent="-174708">
              <a:buFont typeface="Arial" panose="020B0604020202020204" pitchFamily="34" charset="0"/>
              <a:buChar char="•"/>
            </a:pPr>
            <a:r>
              <a:rPr lang="en-US" baseline="0" dirty="0"/>
              <a:t>Two examples:</a:t>
            </a:r>
          </a:p>
          <a:p>
            <a:pPr marL="640594" lvl="1" indent="-174708">
              <a:buFont typeface="Arial" panose="020B0604020202020204" pitchFamily="34" charset="0"/>
              <a:buChar char="•"/>
            </a:pPr>
            <a:r>
              <a:rPr lang="en-US" baseline="0" dirty="0"/>
              <a:t>Colombia realizes that if it could close VAT leakage just on multinational corporations – would equal an additional 8 Billion USD a year in tax revenues</a:t>
            </a:r>
          </a:p>
          <a:p>
            <a:pPr marL="640594" lvl="1" indent="-174708">
              <a:buFont typeface="Arial" panose="020B0604020202020204" pitchFamily="34" charset="0"/>
              <a:buChar char="•"/>
            </a:pPr>
            <a:r>
              <a:rPr lang="en-US" baseline="0" dirty="0"/>
              <a:t>And it works, just with e-invoicing mandates Mexico increased their VAT tax collections by more than 30% in 1</a:t>
            </a:r>
            <a:r>
              <a:rPr lang="en-US" baseline="30000" dirty="0"/>
              <a:t>st</a:t>
            </a:r>
            <a:r>
              <a:rPr lang="en-US" baseline="0" dirty="0"/>
              <a:t> half 2014 – more than 5 Billion USD</a:t>
            </a:r>
          </a:p>
        </p:txBody>
      </p:sp>
      <p:sp>
        <p:nvSpPr>
          <p:cNvPr id="4" name="Marcador de número de diapositiva 3"/>
          <p:cNvSpPr>
            <a:spLocks noGrp="1"/>
          </p:cNvSpPr>
          <p:nvPr>
            <p:ph type="sldNum" sz="quarter" idx="10"/>
          </p:nvPr>
        </p:nvSpPr>
        <p:spPr/>
        <p:txBody>
          <a:bodyPr/>
          <a:lstStyle/>
          <a:p>
            <a:fld id="{6F45AF42-6C7E-461D-9F29-6A4F68FBD72F}" type="slidenum">
              <a:rPr lang="es-MX" smtClean="0"/>
              <a:t>3</a:t>
            </a:fld>
            <a:endParaRPr lang="es-MX"/>
          </a:p>
        </p:txBody>
      </p:sp>
    </p:spTree>
    <p:extLst>
      <p:ext uri="{BB962C8B-B14F-4D97-AF65-F5344CB8AC3E}">
        <p14:creationId xmlns:p14="http://schemas.microsoft.com/office/powerpoint/2010/main" val="343389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US" sz="1050" dirty="0" err="1"/>
              <a:t>Invoiceware</a:t>
            </a:r>
            <a:r>
              <a:rPr lang="en-US" sz="1050" dirty="0"/>
              <a:t> International </a:t>
            </a:r>
            <a:r>
              <a:rPr lang="en-US" sz="1050" baseline="0" dirty="0"/>
              <a:t> - our solution approach</a:t>
            </a:r>
          </a:p>
          <a:p>
            <a:pPr marL="285750" indent="-285750">
              <a:lnSpc>
                <a:spcPct val="90000"/>
              </a:lnSpc>
              <a:buFont typeface="Arial" panose="020B0604020202020204" pitchFamily="34" charset="0"/>
              <a:buChar char="•"/>
            </a:pPr>
            <a:r>
              <a:rPr lang="en-US" sz="1050" baseline="0" dirty="0"/>
              <a:t>Regional vs. 10+ different local solution bolt-</a:t>
            </a:r>
            <a:r>
              <a:rPr lang="en-US" sz="1050" baseline="0" dirty="0" err="1"/>
              <a:t>ons</a:t>
            </a:r>
            <a:endParaRPr lang="en-US" sz="1050" baseline="0" dirty="0"/>
          </a:p>
          <a:p>
            <a:pPr marL="285750" indent="-285750">
              <a:lnSpc>
                <a:spcPct val="90000"/>
              </a:lnSpc>
              <a:buFont typeface="Arial" panose="020B0604020202020204" pitchFamily="34" charset="0"/>
              <a:buChar char="•"/>
            </a:pPr>
            <a:r>
              <a:rPr lang="en-US" sz="1050" baseline="0" dirty="0"/>
              <a:t>SAP is the system of record vs. multiple local solutions with no corporate visibility</a:t>
            </a:r>
          </a:p>
          <a:p>
            <a:pPr marL="285750" indent="-285750">
              <a:lnSpc>
                <a:spcPct val="90000"/>
              </a:lnSpc>
              <a:buFont typeface="Arial" panose="020B0604020202020204" pitchFamily="34" charset="0"/>
              <a:buChar char="•"/>
            </a:pPr>
            <a:r>
              <a:rPr lang="en-US" sz="1050" baseline="0" dirty="0"/>
              <a:t>Focused on process automation vs. just data integration</a:t>
            </a:r>
          </a:p>
          <a:p>
            <a:pPr marL="742950" lvl="1" indent="-285750">
              <a:lnSpc>
                <a:spcPct val="90000"/>
              </a:lnSpc>
              <a:buFont typeface="Arial" panose="020B0604020202020204" pitchFamily="34" charset="0"/>
              <a:buChar char="•"/>
            </a:pPr>
            <a:r>
              <a:rPr lang="en-US" sz="1050" baseline="0" dirty="0"/>
              <a:t>Ensure you can always ship</a:t>
            </a:r>
          </a:p>
          <a:p>
            <a:pPr marL="742950" lvl="1" indent="-285750">
              <a:lnSpc>
                <a:spcPct val="90000"/>
              </a:lnSpc>
              <a:buFont typeface="Arial" panose="020B0604020202020204" pitchFamily="34" charset="0"/>
              <a:buChar char="•"/>
            </a:pPr>
            <a:r>
              <a:rPr lang="en-US" sz="1050" baseline="0" dirty="0"/>
              <a:t>Lower your Inbound Receiving and AP costs by upwards of 50%</a:t>
            </a:r>
          </a:p>
          <a:p>
            <a:pPr marL="742950" lvl="1" indent="-285750">
              <a:lnSpc>
                <a:spcPct val="90000"/>
              </a:lnSpc>
              <a:buFont typeface="Arial" panose="020B0604020202020204" pitchFamily="34" charset="0"/>
              <a:buChar char="•"/>
            </a:pPr>
            <a:r>
              <a:rPr lang="en-US" sz="1050" baseline="0" dirty="0"/>
              <a:t>Be confident in your reporting – transactions equal reports</a:t>
            </a:r>
          </a:p>
          <a:p>
            <a:pPr marL="742950" lvl="1" indent="-285750">
              <a:lnSpc>
                <a:spcPct val="90000"/>
              </a:lnSpc>
              <a:buFont typeface="Arial" panose="020B0604020202020204" pitchFamily="34" charset="0"/>
              <a:buChar char="•"/>
            </a:pPr>
            <a:r>
              <a:rPr lang="en-US" sz="1050" baseline="0" dirty="0"/>
              <a:t>Transform compliance into cash flow opportunities</a:t>
            </a:r>
          </a:p>
          <a:p>
            <a:pPr marL="285750" lvl="0" indent="-285750">
              <a:lnSpc>
                <a:spcPct val="90000"/>
              </a:lnSpc>
              <a:buFont typeface="Arial" panose="020B0604020202020204" pitchFamily="34" charset="0"/>
              <a:buChar char="•"/>
            </a:pPr>
            <a:r>
              <a:rPr lang="en-US" sz="1050" baseline="0" dirty="0"/>
              <a:t>Enterprise support – 1 call for an issue vs. internal search and rescue missions</a:t>
            </a:r>
          </a:p>
          <a:p>
            <a:pPr marL="285750" lvl="0" indent="-285750">
              <a:lnSpc>
                <a:spcPct val="90000"/>
              </a:lnSpc>
              <a:buFont typeface="Arial" panose="020B0604020202020204" pitchFamily="34" charset="0"/>
              <a:buChar char="•"/>
            </a:pPr>
            <a:r>
              <a:rPr lang="en-US" sz="1050" baseline="0" dirty="0"/>
              <a:t>Know down to the penny, peso, or </a:t>
            </a:r>
            <a:r>
              <a:rPr lang="en-US" sz="1050" baseline="0" dirty="0" err="1"/>
              <a:t>reais</a:t>
            </a:r>
            <a:r>
              <a:rPr lang="en-US" sz="1050" baseline="0" dirty="0"/>
              <a:t> what is costs to maintain compliance vs. unbudgeted, fire drills every year</a:t>
            </a:r>
            <a:endParaRPr lang="en-US" sz="1050" dirty="0"/>
          </a:p>
          <a:p>
            <a:endParaRPr lang="es-MX" dirty="0"/>
          </a:p>
        </p:txBody>
      </p:sp>
      <p:sp>
        <p:nvSpPr>
          <p:cNvPr id="4" name="Marcador de número de diapositiva 3"/>
          <p:cNvSpPr>
            <a:spLocks noGrp="1"/>
          </p:cNvSpPr>
          <p:nvPr>
            <p:ph type="sldNum" sz="quarter" idx="10"/>
          </p:nvPr>
        </p:nvSpPr>
        <p:spPr/>
        <p:txBody>
          <a:bodyPr/>
          <a:lstStyle/>
          <a:p>
            <a:fld id="{6F45AF42-6C7E-461D-9F29-6A4F68FBD72F}" type="slidenum">
              <a:rPr lang="es-MX" smtClean="0"/>
              <a:t>17</a:t>
            </a:fld>
            <a:endParaRPr lang="es-MX"/>
          </a:p>
        </p:txBody>
      </p:sp>
    </p:spTree>
    <p:extLst>
      <p:ext uri="{BB962C8B-B14F-4D97-AF65-F5344CB8AC3E}">
        <p14:creationId xmlns:p14="http://schemas.microsoft.com/office/powerpoint/2010/main" val="155571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Lula 10:50 a 10:55</a:t>
            </a:r>
          </a:p>
        </p:txBody>
      </p:sp>
      <p:sp>
        <p:nvSpPr>
          <p:cNvPr id="4" name="Slide Number Placeholder 3"/>
          <p:cNvSpPr>
            <a:spLocks noGrp="1"/>
          </p:cNvSpPr>
          <p:nvPr>
            <p:ph type="sldNum" sz="quarter" idx="10"/>
          </p:nvPr>
        </p:nvSpPr>
        <p:spPr/>
        <p:txBody>
          <a:bodyPr/>
          <a:lstStyle/>
          <a:p>
            <a:fld id="{6F45AF42-6C7E-461D-9F29-6A4F68FBD72F}" type="slidenum">
              <a:rPr lang="es-MX" smtClean="0"/>
              <a:t>19</a:t>
            </a:fld>
            <a:endParaRPr lang="es-MX"/>
          </a:p>
        </p:txBody>
      </p:sp>
    </p:spTree>
    <p:extLst>
      <p:ext uri="{BB962C8B-B14F-4D97-AF65-F5344CB8AC3E}">
        <p14:creationId xmlns:p14="http://schemas.microsoft.com/office/powerpoint/2010/main" val="48548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6F45AF42-6C7E-461D-9F29-6A4F68FBD72F}" type="slidenum">
              <a:rPr lang="es-MX" smtClean="0"/>
              <a:t>20</a:t>
            </a:fld>
            <a:endParaRPr lang="es-MX"/>
          </a:p>
        </p:txBody>
      </p:sp>
    </p:spTree>
    <p:extLst>
      <p:ext uri="{BB962C8B-B14F-4D97-AF65-F5344CB8AC3E}">
        <p14:creationId xmlns:p14="http://schemas.microsoft.com/office/powerpoint/2010/main" val="353912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F45AF42-6C7E-461D-9F29-6A4F68FBD72F}" type="slidenum">
              <a:rPr lang="es-MX" smtClean="0"/>
              <a:t>21</a:t>
            </a:fld>
            <a:endParaRPr lang="es-MX"/>
          </a:p>
        </p:txBody>
      </p:sp>
    </p:spTree>
    <p:extLst>
      <p:ext uri="{BB962C8B-B14F-4D97-AF65-F5344CB8AC3E}">
        <p14:creationId xmlns:p14="http://schemas.microsoft.com/office/powerpoint/2010/main" val="316982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Business to Government Compliance: Latin America Turns to Automation for Tax Collection</a:t>
            </a:r>
            <a:endParaRPr lang="en-US" dirty="0"/>
          </a:p>
          <a:p>
            <a:r>
              <a:rPr lang="en-US" dirty="0"/>
              <a:t>There is major shift in the way governments in Latin America regulate businesses – particularly multinationals – that is distinct from anything else seen in global compliance. Unlike the United States and most European countries, which rely heavily on income taxes, Latin American governments and many other emerging markets generate the majority of their incomes from value added (consumption) taxes (VAT). Since VAT collections represent nearly 60 percent of tax revenue in these countries, fraud and evasion cost trillions of dollars, and now many countries in Latin America are stepping forward to proactively combat this issue.</a:t>
            </a:r>
          </a:p>
          <a:p>
            <a:r>
              <a:rPr lang="en-US" dirty="0"/>
              <a:t>Through mandated e-invoicing and financial reporting, these countries are automating tax collection processes. By requiring standardized XML e-invoicing for all business-to-business transactions, governments gain visibility into all suppliers’ VAT obligations; by automatically matching these XML invoices to financial and accounting reports, governments ensure that they are receiving accurate tax payments. No longer do governments have to rely on companies to report tax deductions accurately; they can now verify tax calculations automatically. This is significantly different from European Union e-invoicing mandates, which only apply to business-to-government transactions.</a:t>
            </a:r>
          </a:p>
          <a:p>
            <a:r>
              <a:rPr lang="en-US" dirty="0"/>
              <a:t>Since Brazil first implemented e-invoicing in 2008, the practice has spread rapidly across the region and continues to expand into more business processes. In fact, in the last two years alone, mandates have spread from three to 10 countries, and now affect accounting, supply chain management, procurement and human resources. This tidal wave of regulation is expected to continue throughout emerging markets and VAT-based societies worldwide as more and more governments see increased tax revenues from enforcement. Consider this:</a:t>
            </a:r>
          </a:p>
          <a:p>
            <a:pPr lvl="0"/>
            <a:r>
              <a:rPr lang="en-US" dirty="0"/>
              <a:t>Brazil, the first country to implement such requirements and the model for other governments, has seen a $58 billion USD increase in tax revenue as a result of plugging leaks in invoicing and reporting. </a:t>
            </a:r>
          </a:p>
          <a:p>
            <a:pPr lvl="0"/>
            <a:r>
              <a:rPr lang="en-US" dirty="0"/>
              <a:t>Mexico increased tax collections 34 percent in the first wave of its e-invoicing rollout, before mandates on reporting even went into effect.</a:t>
            </a:r>
          </a:p>
          <a:p>
            <a:pPr lvl="0"/>
            <a:r>
              <a:rPr lang="en-US" dirty="0"/>
              <a:t>Colombia recently conducted a feasibility study into e-invoicing, and found that if it could reduce 50% if its tax evasion, it could increase revenue by $8 billion USD. Needless to say, e-invoicing mandates here are imminent .</a:t>
            </a:r>
          </a:p>
          <a:p>
            <a:endParaRPr lang="en-US" b="0" baseline="0" dirty="0"/>
          </a:p>
          <a:p>
            <a:pPr marL="174708" indent="-174708">
              <a:buFont typeface="Arial" panose="020B0604020202020204" pitchFamily="34" charset="0"/>
              <a:buChar char="•"/>
            </a:pPr>
            <a:r>
              <a:rPr lang="en-US" b="0" baseline="0" dirty="0"/>
              <a:t>o the government created a fully controlled, standardized and automated process</a:t>
            </a:r>
          </a:p>
          <a:p>
            <a:pPr marL="174708" indent="-174708">
              <a:buFont typeface="Arial" panose="020B0604020202020204" pitchFamily="34" charset="0"/>
              <a:buChar char="•"/>
            </a:pPr>
            <a:r>
              <a:rPr lang="en-US" b="0" baseline="0" dirty="0"/>
              <a:t>All supplier invoices must be registered with the government via a standard XML format.</a:t>
            </a:r>
          </a:p>
          <a:p>
            <a:pPr marL="640594" lvl="1" indent="-174708">
              <a:buFont typeface="Arial" panose="020B0604020202020204" pitchFamily="34" charset="0"/>
              <a:buChar char="•"/>
            </a:pPr>
            <a:r>
              <a:rPr lang="en-US" b="0" baseline="0" dirty="0"/>
              <a:t>This basically registers the tax obligation for VAT</a:t>
            </a:r>
          </a:p>
          <a:p>
            <a:pPr marL="174708" indent="-174708">
              <a:buFont typeface="Arial" panose="020B0604020202020204" pitchFamily="34" charset="0"/>
              <a:buChar char="•"/>
            </a:pPr>
            <a:r>
              <a:rPr lang="en-US" b="0" baseline="0" dirty="0"/>
              <a:t>LATAM countries went a step further as they also have an issue with black market goods. By forcing a PDF to accompany the truck during shipment</a:t>
            </a:r>
          </a:p>
          <a:p>
            <a:pPr marL="640594" lvl="1" indent="-174708">
              <a:buFont typeface="Arial" panose="020B0604020202020204" pitchFamily="34" charset="0"/>
              <a:buChar char="•"/>
            </a:pPr>
            <a:r>
              <a:rPr lang="en-US" b="0" baseline="0" dirty="0"/>
              <a:t>E-Invoicing is as much of a shipping issue as it is a financial issue</a:t>
            </a:r>
          </a:p>
          <a:p>
            <a:pPr marL="640594" lvl="1" indent="-174708">
              <a:buFont typeface="Arial" panose="020B0604020202020204" pitchFamily="34" charset="0"/>
              <a:buChar char="•"/>
            </a:pPr>
            <a:r>
              <a:rPr lang="en-US" b="0" baseline="0" dirty="0"/>
              <a:t>The gov’t is able to protect against illegal shipments and ensure that what is moving on the roads ultimately has taxes collected</a:t>
            </a:r>
          </a:p>
          <a:p>
            <a:pPr marL="174708" indent="-174708">
              <a:buFont typeface="Arial" panose="020B0604020202020204" pitchFamily="34" charset="0"/>
              <a:buChar char="•"/>
            </a:pPr>
            <a:r>
              <a:rPr lang="en-US" b="0" baseline="0" dirty="0"/>
              <a:t>Lastly, A buyer’s VAT remittances are directly linked to the previously registered government XML</a:t>
            </a:r>
          </a:p>
          <a:p>
            <a:pPr marL="174708" indent="-174708">
              <a:buFont typeface="Arial" panose="020B0604020202020204" pitchFamily="34" charset="0"/>
              <a:buChar char="•"/>
            </a:pPr>
            <a:r>
              <a:rPr lang="en-US" b="0" baseline="0" dirty="0"/>
              <a:t>So – the government can calculate your companies share of VAT in real-time. They have everything you sell registered in a standardized format, as well as all your VAT related purchases in real-time</a:t>
            </a:r>
          </a:p>
        </p:txBody>
      </p:sp>
      <p:sp>
        <p:nvSpPr>
          <p:cNvPr id="4" name="Marcador de número de diapositiva 3"/>
          <p:cNvSpPr>
            <a:spLocks noGrp="1"/>
          </p:cNvSpPr>
          <p:nvPr>
            <p:ph type="sldNum" sz="quarter" idx="10"/>
          </p:nvPr>
        </p:nvSpPr>
        <p:spPr/>
        <p:txBody>
          <a:bodyPr/>
          <a:lstStyle/>
          <a:p>
            <a:fld id="{6F45AF42-6C7E-461D-9F29-6A4F68FBD72F}" type="slidenum">
              <a:rPr lang="es-MX" smtClean="0"/>
              <a:t>4</a:t>
            </a:fld>
            <a:endParaRPr lang="es-MX"/>
          </a:p>
        </p:txBody>
      </p:sp>
    </p:spTree>
    <p:extLst>
      <p:ext uri="{BB962C8B-B14F-4D97-AF65-F5344CB8AC3E}">
        <p14:creationId xmlns:p14="http://schemas.microsoft.com/office/powerpoint/2010/main" val="69588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Arial" panose="020B0604020202020204" pitchFamily="34" charset="0"/>
              <a:buChar char="•"/>
            </a:pPr>
            <a:r>
              <a:rPr lang="en-US" b="0" baseline="0" dirty="0"/>
              <a:t>So the government created a fully controlled, standardized and automated process</a:t>
            </a:r>
          </a:p>
          <a:p>
            <a:pPr marL="174708" indent="-174708">
              <a:buFont typeface="Arial" panose="020B0604020202020204" pitchFamily="34" charset="0"/>
              <a:buChar char="•"/>
            </a:pPr>
            <a:r>
              <a:rPr lang="en-US" b="0" baseline="0" dirty="0"/>
              <a:t>All supplier invoices must be registered with the government via a standard XML format.</a:t>
            </a:r>
          </a:p>
          <a:p>
            <a:pPr marL="640594" lvl="1" indent="-174708">
              <a:buFont typeface="Arial" panose="020B0604020202020204" pitchFamily="34" charset="0"/>
              <a:buChar char="•"/>
            </a:pPr>
            <a:r>
              <a:rPr lang="en-US" b="0" baseline="0" dirty="0"/>
              <a:t>This basically registers the tax obligation for VAT</a:t>
            </a:r>
          </a:p>
          <a:p>
            <a:pPr marL="174708" indent="-174708">
              <a:buFont typeface="Arial" panose="020B0604020202020204" pitchFamily="34" charset="0"/>
              <a:buChar char="•"/>
            </a:pPr>
            <a:r>
              <a:rPr lang="en-US" b="0" baseline="0" dirty="0"/>
              <a:t>LATAM countries went a step further as they also have an issue with black market goods. By forcing a PDF to accompany the truck during shipment</a:t>
            </a:r>
          </a:p>
          <a:p>
            <a:pPr marL="640594" lvl="1" indent="-174708">
              <a:buFont typeface="Arial" panose="020B0604020202020204" pitchFamily="34" charset="0"/>
              <a:buChar char="•"/>
            </a:pPr>
            <a:r>
              <a:rPr lang="en-US" b="0" baseline="0" dirty="0"/>
              <a:t>E-Invoicing is as much of a shipping issue as it is a financial issue</a:t>
            </a:r>
          </a:p>
          <a:p>
            <a:pPr marL="640594" lvl="1" indent="-174708">
              <a:buFont typeface="Arial" panose="020B0604020202020204" pitchFamily="34" charset="0"/>
              <a:buChar char="•"/>
            </a:pPr>
            <a:r>
              <a:rPr lang="en-US" b="0" baseline="0" dirty="0"/>
              <a:t>The gov’t is able to protect against illegal shipments and ensure that what is moving on the roads ultimately has taxes collected</a:t>
            </a:r>
          </a:p>
          <a:p>
            <a:pPr marL="174708" indent="-174708">
              <a:buFont typeface="Arial" panose="020B0604020202020204" pitchFamily="34" charset="0"/>
              <a:buChar char="•"/>
            </a:pPr>
            <a:r>
              <a:rPr lang="en-US" b="0" baseline="0" dirty="0"/>
              <a:t>Lastly, A buyer’s VAT remittances are directly linked to the previously registered government XML</a:t>
            </a:r>
          </a:p>
          <a:p>
            <a:pPr marL="174708" indent="-174708">
              <a:buFont typeface="Arial" panose="020B0604020202020204" pitchFamily="34" charset="0"/>
              <a:buChar char="•"/>
            </a:pPr>
            <a:r>
              <a:rPr lang="en-US" b="0" baseline="0" dirty="0"/>
              <a:t>So – the government can calculate your companies share of VAT in real-time. They have everything you sell registered in a standardized format, as well as all your VAT related purchases in real-time</a:t>
            </a:r>
          </a:p>
        </p:txBody>
      </p:sp>
      <p:sp>
        <p:nvSpPr>
          <p:cNvPr id="4" name="Marcador de número de diapositiva 3"/>
          <p:cNvSpPr>
            <a:spLocks noGrp="1"/>
          </p:cNvSpPr>
          <p:nvPr>
            <p:ph type="sldNum" sz="quarter" idx="10"/>
          </p:nvPr>
        </p:nvSpPr>
        <p:spPr/>
        <p:txBody>
          <a:bodyPr/>
          <a:lstStyle/>
          <a:p>
            <a:fld id="{6F45AF42-6C7E-461D-9F29-6A4F68FBD72F}" type="slidenum">
              <a:rPr lang="es-MX" smtClean="0"/>
              <a:t>5</a:t>
            </a:fld>
            <a:endParaRPr lang="es-MX"/>
          </a:p>
        </p:txBody>
      </p:sp>
    </p:spTree>
    <p:extLst>
      <p:ext uri="{BB962C8B-B14F-4D97-AF65-F5344CB8AC3E}">
        <p14:creationId xmlns:p14="http://schemas.microsoft.com/office/powerpoint/2010/main" val="1830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Arial" panose="020B0604020202020204" pitchFamily="34" charset="0"/>
              <a:buChar char="•"/>
            </a:pPr>
            <a:endParaRPr lang="en-US" b="0" baseline="0" dirty="0"/>
          </a:p>
        </p:txBody>
      </p:sp>
      <p:sp>
        <p:nvSpPr>
          <p:cNvPr id="4" name="Marcador de número de diapositiva 3"/>
          <p:cNvSpPr>
            <a:spLocks noGrp="1"/>
          </p:cNvSpPr>
          <p:nvPr>
            <p:ph type="sldNum" sz="quarter" idx="10"/>
          </p:nvPr>
        </p:nvSpPr>
        <p:spPr/>
        <p:txBody>
          <a:bodyPr/>
          <a:lstStyle/>
          <a:p>
            <a:fld id="{6F45AF42-6C7E-461D-9F29-6A4F68FBD72F}" type="slidenum">
              <a:rPr lang="es-MX" smtClean="0"/>
              <a:t>6</a:t>
            </a:fld>
            <a:endParaRPr lang="es-MX"/>
          </a:p>
        </p:txBody>
      </p:sp>
    </p:spTree>
    <p:extLst>
      <p:ext uri="{BB962C8B-B14F-4D97-AF65-F5344CB8AC3E}">
        <p14:creationId xmlns:p14="http://schemas.microsoft.com/office/powerpoint/2010/main" val="98152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Arial" panose="020B0604020202020204" pitchFamily="34" charset="0"/>
              <a:buChar char="•"/>
            </a:pPr>
            <a:endParaRPr lang="en-US" b="0" baseline="0" dirty="0"/>
          </a:p>
        </p:txBody>
      </p:sp>
      <p:sp>
        <p:nvSpPr>
          <p:cNvPr id="4" name="Marcador de número de diapositiva 3"/>
          <p:cNvSpPr>
            <a:spLocks noGrp="1"/>
          </p:cNvSpPr>
          <p:nvPr>
            <p:ph type="sldNum" sz="quarter" idx="10"/>
          </p:nvPr>
        </p:nvSpPr>
        <p:spPr/>
        <p:txBody>
          <a:bodyPr/>
          <a:lstStyle/>
          <a:p>
            <a:fld id="{6F45AF42-6C7E-461D-9F29-6A4F68FBD72F}" type="slidenum">
              <a:rPr lang="es-MX" smtClean="0"/>
              <a:t>7</a:t>
            </a:fld>
            <a:endParaRPr lang="es-MX"/>
          </a:p>
        </p:txBody>
      </p:sp>
    </p:spTree>
    <p:extLst>
      <p:ext uri="{BB962C8B-B14F-4D97-AF65-F5344CB8AC3E}">
        <p14:creationId xmlns:p14="http://schemas.microsoft.com/office/powerpoint/2010/main" val="163463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Arial" panose="020B0604020202020204" pitchFamily="34" charset="0"/>
              <a:buChar char="•"/>
            </a:pPr>
            <a:endParaRPr lang="en-US" b="0" baseline="0" dirty="0"/>
          </a:p>
        </p:txBody>
      </p:sp>
      <p:sp>
        <p:nvSpPr>
          <p:cNvPr id="4" name="Marcador de número de diapositiva 3"/>
          <p:cNvSpPr>
            <a:spLocks noGrp="1"/>
          </p:cNvSpPr>
          <p:nvPr>
            <p:ph type="sldNum" sz="quarter" idx="10"/>
          </p:nvPr>
        </p:nvSpPr>
        <p:spPr/>
        <p:txBody>
          <a:bodyPr/>
          <a:lstStyle/>
          <a:p>
            <a:fld id="{6F45AF42-6C7E-461D-9F29-6A4F68FBD72F}" type="slidenum">
              <a:rPr lang="es-MX" smtClean="0"/>
              <a:t>8</a:t>
            </a:fld>
            <a:endParaRPr lang="es-MX"/>
          </a:p>
        </p:txBody>
      </p:sp>
    </p:spTree>
    <p:extLst>
      <p:ext uri="{BB962C8B-B14F-4D97-AF65-F5344CB8AC3E}">
        <p14:creationId xmlns:p14="http://schemas.microsoft.com/office/powerpoint/2010/main" val="206070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Arial" panose="020B0604020202020204" pitchFamily="34" charset="0"/>
              <a:buChar char="•"/>
            </a:pPr>
            <a:endParaRPr lang="en-US" b="0" baseline="0" dirty="0"/>
          </a:p>
        </p:txBody>
      </p:sp>
      <p:sp>
        <p:nvSpPr>
          <p:cNvPr id="4" name="Marcador de número de diapositiva 3"/>
          <p:cNvSpPr>
            <a:spLocks noGrp="1"/>
          </p:cNvSpPr>
          <p:nvPr>
            <p:ph type="sldNum" sz="quarter" idx="10"/>
          </p:nvPr>
        </p:nvSpPr>
        <p:spPr/>
        <p:txBody>
          <a:bodyPr/>
          <a:lstStyle/>
          <a:p>
            <a:fld id="{6F45AF42-6C7E-461D-9F29-6A4F68FBD72F}" type="slidenum">
              <a:rPr lang="es-MX" smtClean="0"/>
              <a:t>9</a:t>
            </a:fld>
            <a:endParaRPr lang="es-MX"/>
          </a:p>
        </p:txBody>
      </p:sp>
    </p:spTree>
    <p:extLst>
      <p:ext uri="{BB962C8B-B14F-4D97-AF65-F5344CB8AC3E}">
        <p14:creationId xmlns:p14="http://schemas.microsoft.com/office/powerpoint/2010/main" val="107103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Arial" panose="020B0604020202020204" pitchFamily="34" charset="0"/>
              <a:buChar char="•"/>
            </a:pPr>
            <a:endParaRPr lang="en-US" b="0" baseline="0" dirty="0"/>
          </a:p>
        </p:txBody>
      </p:sp>
      <p:sp>
        <p:nvSpPr>
          <p:cNvPr id="4" name="Marcador de número de diapositiva 3"/>
          <p:cNvSpPr>
            <a:spLocks noGrp="1"/>
          </p:cNvSpPr>
          <p:nvPr>
            <p:ph type="sldNum" sz="quarter" idx="10"/>
          </p:nvPr>
        </p:nvSpPr>
        <p:spPr/>
        <p:txBody>
          <a:bodyPr/>
          <a:lstStyle/>
          <a:p>
            <a:fld id="{6F45AF42-6C7E-461D-9F29-6A4F68FBD72F}" type="slidenum">
              <a:rPr lang="es-MX" smtClean="0"/>
              <a:t>10</a:t>
            </a:fld>
            <a:endParaRPr lang="es-MX"/>
          </a:p>
        </p:txBody>
      </p:sp>
    </p:spTree>
    <p:extLst>
      <p:ext uri="{BB962C8B-B14F-4D97-AF65-F5344CB8AC3E}">
        <p14:creationId xmlns:p14="http://schemas.microsoft.com/office/powerpoint/2010/main" val="355241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Arial" panose="020B0604020202020204" pitchFamily="34" charset="0"/>
              <a:buChar char="•"/>
            </a:pPr>
            <a:endParaRPr lang="en-US" b="0" baseline="0" dirty="0"/>
          </a:p>
        </p:txBody>
      </p:sp>
      <p:sp>
        <p:nvSpPr>
          <p:cNvPr id="4" name="Marcador de número de diapositiva 3"/>
          <p:cNvSpPr>
            <a:spLocks noGrp="1"/>
          </p:cNvSpPr>
          <p:nvPr>
            <p:ph type="sldNum" sz="quarter" idx="10"/>
          </p:nvPr>
        </p:nvSpPr>
        <p:spPr/>
        <p:txBody>
          <a:bodyPr/>
          <a:lstStyle/>
          <a:p>
            <a:fld id="{6F45AF42-6C7E-461D-9F29-6A4F68FBD72F}" type="slidenum">
              <a:rPr lang="es-MX" smtClean="0"/>
              <a:t>11</a:t>
            </a:fld>
            <a:endParaRPr lang="es-MX"/>
          </a:p>
        </p:txBody>
      </p:sp>
    </p:spTree>
    <p:extLst>
      <p:ext uri="{BB962C8B-B14F-4D97-AF65-F5344CB8AC3E}">
        <p14:creationId xmlns:p14="http://schemas.microsoft.com/office/powerpoint/2010/main" val="353878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32638" y="934035"/>
            <a:ext cx="4982312" cy="1553307"/>
          </a:xfrm>
        </p:spPr>
        <p:txBody>
          <a:bodyPr>
            <a:normAutofit/>
          </a:bodyPr>
          <a:lstStyle>
            <a:lvl1pPr>
              <a:defRPr sz="400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defRPr>
            </a:lvl1pPr>
          </a:lstStyle>
          <a:p>
            <a:r>
              <a:rPr lang="es-ES_tradnl" dirty="0"/>
              <a:t>Clic para editar título</a:t>
            </a:r>
            <a:endParaRPr lang="es-ES" dirty="0"/>
          </a:p>
        </p:txBody>
      </p:sp>
      <p:sp>
        <p:nvSpPr>
          <p:cNvPr id="3" name="Subtítulo 2"/>
          <p:cNvSpPr>
            <a:spLocks noGrp="1"/>
          </p:cNvSpPr>
          <p:nvPr>
            <p:ph type="subTitle" idx="1"/>
          </p:nvPr>
        </p:nvSpPr>
        <p:spPr>
          <a:xfrm>
            <a:off x="1047013" y="2774682"/>
            <a:ext cx="3647222" cy="2008984"/>
          </a:xfrm>
        </p:spPr>
        <p:txBody>
          <a:bodyPr>
            <a:normAutofit/>
          </a:bodyPr>
          <a:lstStyle>
            <a:lvl1pPr marL="0" indent="0" algn="ctr">
              <a:buNone/>
              <a:defRPr sz="2400">
                <a:solidFill>
                  <a:srgbClr val="FFFFFF"/>
                </a:solidFill>
                <a:latin typeface="Arial Narrow" panose="020B0606020202030204" pitchFamily="34" charset="0"/>
                <a:ea typeface="Arial Unicode MS" panose="020B0604020202020204" pitchFamily="34" charset="-128"/>
                <a:cs typeface="Arial Unicode MS" panose="020B0604020202020204"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pic>
        <p:nvPicPr>
          <p:cNvPr id="4" name="Imagen 3" descr="template_1_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98"/>
            <a:ext cx="9156764" cy="5150680"/>
          </a:xfrm>
          <a:prstGeom prst="rect">
            <a:avLst/>
          </a:prstGeom>
        </p:spPr>
      </p:pic>
    </p:spTree>
    <p:extLst>
      <p:ext uri="{BB962C8B-B14F-4D97-AF65-F5344CB8AC3E}">
        <p14:creationId xmlns:p14="http://schemas.microsoft.com/office/powerpoint/2010/main" val="413473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803B099-B3DA-334E-A282-0AC2E9985404}" type="datetimeFigureOut">
              <a:rPr lang="es-ES" smtClean="0"/>
              <a:t>17/05/16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9FA66D-394E-9E41-8652-6CFC5451C0CD}" type="slidenum">
              <a:rPr lang="es-ES" smtClean="0"/>
              <a:t>‹Nr.›</a:t>
            </a:fld>
            <a:endParaRPr lang="es-ES"/>
          </a:p>
        </p:txBody>
      </p:sp>
    </p:spTree>
    <p:extLst>
      <p:ext uri="{BB962C8B-B14F-4D97-AF65-F5344CB8AC3E}">
        <p14:creationId xmlns:p14="http://schemas.microsoft.com/office/powerpoint/2010/main" val="293529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4114799" cy="871538"/>
          </a:xfrm>
        </p:spPr>
        <p:txBody>
          <a:bodyPr anchor="b">
            <a:noAutofit/>
          </a:bodyPr>
          <a:lstStyle>
            <a:lvl1pPr algn="l">
              <a:defRPr sz="2800" b="1"/>
            </a:lvl1pPr>
          </a:lstStyle>
          <a:p>
            <a:r>
              <a:rPr lang="es-ES_tradnl" dirty="0"/>
              <a:t>Clic para editar título</a:t>
            </a:r>
            <a:endParaRPr lang="es-ES" dirty="0"/>
          </a:p>
        </p:txBody>
      </p:sp>
      <p:sp>
        <p:nvSpPr>
          <p:cNvPr id="3" name="Marcador de contenido 2"/>
          <p:cNvSpPr>
            <a:spLocks noGrp="1"/>
          </p:cNvSpPr>
          <p:nvPr>
            <p:ph idx="1"/>
          </p:nvPr>
        </p:nvSpPr>
        <p:spPr>
          <a:xfrm>
            <a:off x="3575050" y="1076325"/>
            <a:ext cx="5111750" cy="351829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803B099-B3DA-334E-A282-0AC2E9985404}" type="datetimeFigureOut">
              <a:rPr lang="es-ES" smtClean="0"/>
              <a:t>17/05/16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9FA66D-394E-9E41-8652-6CFC5451C0CD}" type="slidenum">
              <a:rPr lang="es-ES" smtClean="0"/>
              <a:t>‹Nr.›</a:t>
            </a:fld>
            <a:endParaRPr lang="es-ES"/>
          </a:p>
        </p:txBody>
      </p:sp>
    </p:spTree>
    <p:extLst>
      <p:ext uri="{BB962C8B-B14F-4D97-AF65-F5344CB8AC3E}">
        <p14:creationId xmlns:p14="http://schemas.microsoft.com/office/powerpoint/2010/main" val="128288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803B099-B3DA-334E-A282-0AC2E9985404}" type="datetimeFigureOut">
              <a:rPr lang="es-ES" smtClean="0"/>
              <a:t>17/05/16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9FA66D-394E-9E41-8652-6CFC5451C0CD}" type="slidenum">
              <a:rPr lang="es-ES" smtClean="0"/>
              <a:t>‹Nr.›</a:t>
            </a:fld>
            <a:endParaRPr lang="es-ES"/>
          </a:p>
        </p:txBody>
      </p:sp>
    </p:spTree>
    <p:extLst>
      <p:ext uri="{BB962C8B-B14F-4D97-AF65-F5344CB8AC3E}">
        <p14:creationId xmlns:p14="http://schemas.microsoft.com/office/powerpoint/2010/main" val="83541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803B099-B3DA-334E-A282-0AC2E9985404}" type="datetimeFigureOut">
              <a:rPr lang="es-ES" smtClean="0"/>
              <a:t>17/05/16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9FA66D-394E-9E41-8652-6CFC5451C0CD}" type="slidenum">
              <a:rPr lang="es-ES" smtClean="0"/>
              <a:t>‹Nr.›</a:t>
            </a:fld>
            <a:endParaRPr lang="es-ES"/>
          </a:p>
        </p:txBody>
      </p:sp>
    </p:spTree>
    <p:extLst>
      <p:ext uri="{BB962C8B-B14F-4D97-AF65-F5344CB8AC3E}">
        <p14:creationId xmlns:p14="http://schemas.microsoft.com/office/powerpoint/2010/main" val="105968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35493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354931"/>
            <a:ext cx="6019800" cy="3290888"/>
          </a:xfrm>
        </p:spPr>
        <p:txBody>
          <a:bodyPr vert="eaVert"/>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p:txBody>
          <a:bodyPr/>
          <a:lstStyle/>
          <a:p>
            <a:fld id="{B803B099-B3DA-334E-A282-0AC2E9985404}" type="datetimeFigureOut">
              <a:rPr lang="es-ES" smtClean="0"/>
              <a:t>17/05/16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9FA66D-394E-9E41-8652-6CFC5451C0CD}" type="slidenum">
              <a:rPr lang="es-ES" smtClean="0"/>
              <a:t>‹Nr.›</a:t>
            </a:fld>
            <a:endParaRPr lang="es-ES"/>
          </a:p>
        </p:txBody>
      </p:sp>
    </p:spTree>
    <p:extLst>
      <p:ext uri="{BB962C8B-B14F-4D97-AF65-F5344CB8AC3E}">
        <p14:creationId xmlns:p14="http://schemas.microsoft.com/office/powerpoint/2010/main" val="101519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5240927" cy="857250"/>
          </a:xfrm>
        </p:spPr>
        <p:txBody>
          <a:bodyPr>
            <a:normAutofit/>
          </a:bodyPr>
          <a:lstStyle>
            <a:lvl1pPr algn="l">
              <a:defRPr sz="3200" b="1">
                <a:solidFill>
                  <a:schemeClr val="tx2">
                    <a:lumMod val="75000"/>
                  </a:schemeClr>
                </a:solidFill>
              </a:defRPr>
            </a:lvl1pPr>
          </a:lstStyle>
          <a:p>
            <a:r>
              <a:rPr lang="es-ES_tradnl" dirty="0"/>
              <a:t>Clic para editar título</a:t>
            </a:r>
            <a:endParaRPr lang="es-ES" dirty="0"/>
          </a:p>
        </p:txBody>
      </p:sp>
      <p:sp>
        <p:nvSpPr>
          <p:cNvPr id="3" name="Marcador de contenido 2"/>
          <p:cNvSpPr>
            <a:spLocks noGrp="1"/>
          </p:cNvSpPr>
          <p:nvPr>
            <p:ph idx="1"/>
          </p:nvPr>
        </p:nvSpPr>
        <p:spPr/>
        <p:txBody>
          <a:bodyPr>
            <a:normAutofit/>
          </a:bodyPr>
          <a:lstStyle>
            <a:lvl1pPr marL="0" indent="0">
              <a:buNone/>
              <a:defRPr sz="1800">
                <a:solidFill>
                  <a:srgbClr val="17375E"/>
                </a:solidFill>
              </a:defRPr>
            </a:lvl1pPr>
          </a:lstStyle>
          <a:p>
            <a:pPr lvl="0"/>
            <a:r>
              <a:rPr lang="es-ES_tradnl" dirty="0"/>
              <a:t>Haga clic para modificar el estilo de texto del </a:t>
            </a:r>
            <a:r>
              <a:rPr lang="es-ES_tradnl" dirty="0" err="1"/>
              <a:t>patró</a:t>
            </a:r>
            <a:endParaRPr lang="es-ES_tradnl" dirty="0"/>
          </a:p>
        </p:txBody>
      </p:sp>
      <p:sp>
        <p:nvSpPr>
          <p:cNvPr id="4" name="Marcador de fecha 3"/>
          <p:cNvSpPr>
            <a:spLocks noGrp="1"/>
          </p:cNvSpPr>
          <p:nvPr>
            <p:ph type="dt" sz="half" idx="10"/>
          </p:nvPr>
        </p:nvSpPr>
        <p:spPr/>
        <p:txBody>
          <a:bodyPr/>
          <a:lstStyle/>
          <a:p>
            <a:fld id="{B803B099-B3DA-334E-A282-0AC2E9985404}" type="datetimeFigureOut">
              <a:rPr lang="es-ES" smtClean="0"/>
              <a:t>17/05/16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9FA66D-394E-9E41-8652-6CFC5451C0CD}" type="slidenum">
              <a:rPr lang="es-ES" smtClean="0"/>
              <a:t>‹Nr.›</a:t>
            </a:fld>
            <a:endParaRPr lang="es-ES"/>
          </a:p>
        </p:txBody>
      </p:sp>
      <p:pic>
        <p:nvPicPr>
          <p:cNvPr id="8" name="Imagen 7" descr="template_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82"/>
            <a:ext cx="9150382" cy="5143500"/>
          </a:xfrm>
          <a:prstGeom prst="rect">
            <a:avLst/>
          </a:prstGeom>
        </p:spPr>
      </p:pic>
    </p:spTree>
    <p:extLst>
      <p:ext uri="{BB962C8B-B14F-4D97-AF65-F5344CB8AC3E}">
        <p14:creationId xmlns:p14="http://schemas.microsoft.com/office/powerpoint/2010/main" val="153305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normAutofit/>
          </a:bodyPr>
          <a:lstStyle>
            <a:lvl1pPr algn="l">
              <a:defRPr sz="3200" b="1" cap="all" spc="-150">
                <a:solidFill>
                  <a:schemeClr val="bg1"/>
                </a:solidFill>
              </a:defRPr>
            </a:lvl1pPr>
          </a:lstStyle>
          <a:p>
            <a:r>
              <a:rPr lang="es-ES_tradnl" dirty="0"/>
              <a:t>Clic para editar título</a:t>
            </a:r>
            <a:endParaRPr lang="es-ES" dirty="0"/>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Haga clic para modificar el estilo de texto del patrón</a:t>
            </a:r>
          </a:p>
        </p:txBody>
      </p:sp>
      <p:sp>
        <p:nvSpPr>
          <p:cNvPr id="4" name="Marcador de fecha 3"/>
          <p:cNvSpPr>
            <a:spLocks noGrp="1"/>
          </p:cNvSpPr>
          <p:nvPr>
            <p:ph type="dt" sz="half" idx="10"/>
          </p:nvPr>
        </p:nvSpPr>
        <p:spPr/>
        <p:txBody>
          <a:bodyPr/>
          <a:lstStyle/>
          <a:p>
            <a:fld id="{B803B099-B3DA-334E-A282-0AC2E9985404}" type="datetimeFigureOut">
              <a:rPr lang="es-ES" smtClean="0"/>
              <a:t>17/05/16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9FA66D-394E-9E41-8652-6CFC5451C0CD}" type="slidenum">
              <a:rPr lang="es-ES" smtClean="0"/>
              <a:t>‹Nr.›</a:t>
            </a:fld>
            <a:endParaRPr lang="es-ES"/>
          </a:p>
        </p:txBody>
      </p:sp>
      <p:pic>
        <p:nvPicPr>
          <p:cNvPr id="8" name="Imagen 7" descr="templat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98"/>
            <a:ext cx="9156764" cy="5150680"/>
          </a:xfrm>
          <a:prstGeom prst="rect">
            <a:avLst/>
          </a:prstGeom>
        </p:spPr>
      </p:pic>
    </p:spTree>
    <p:extLst>
      <p:ext uri="{BB962C8B-B14F-4D97-AF65-F5344CB8AC3E}">
        <p14:creationId xmlns:p14="http://schemas.microsoft.com/office/powerpoint/2010/main" val="349130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3B099-B3DA-334E-A282-0AC2E9985404}" type="datetimeFigureOut">
              <a:rPr lang="es-ES" smtClean="0"/>
              <a:t>17/05/16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9FA66D-394E-9E41-8652-6CFC5451C0CD}" type="slidenum">
              <a:rPr lang="es-ES" smtClean="0"/>
              <a:t>‹Nr.›</a:t>
            </a:fld>
            <a:endParaRPr lang="es-ES"/>
          </a:p>
        </p:txBody>
      </p:sp>
      <p:pic>
        <p:nvPicPr>
          <p:cNvPr id="7" name="Imagen 6" descr="template_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50382" cy="5149882"/>
          </a:xfrm>
          <a:prstGeom prst="rect">
            <a:avLst/>
          </a:prstGeom>
        </p:spPr>
      </p:pic>
      <p:sp>
        <p:nvSpPr>
          <p:cNvPr id="10" name="Text Placeholder 9"/>
          <p:cNvSpPr>
            <a:spLocks noGrp="1"/>
          </p:cNvSpPr>
          <p:nvPr>
            <p:ph type="body" sz="quarter" idx="13" hasCustomPrompt="1"/>
          </p:nvPr>
        </p:nvSpPr>
        <p:spPr>
          <a:xfrm>
            <a:off x="1314450" y="2440504"/>
            <a:ext cx="4705350" cy="2019300"/>
          </a:xfrm>
        </p:spPr>
        <p:txBody>
          <a:bodyPr/>
          <a:lstStyle>
            <a:lvl1pPr marL="0" indent="0">
              <a:buFontTx/>
              <a:buNone/>
              <a:defRPr sz="1500" b="0">
                <a:solidFill>
                  <a:schemeClr val="bg1"/>
                </a:solidFill>
              </a:defRPr>
            </a:lvl1pPr>
            <a:lvl2pPr>
              <a:defRPr sz="1600"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¡MUCHAS GRACIAS!</a:t>
            </a:r>
          </a:p>
          <a:p>
            <a:pPr lvl="0"/>
            <a:r>
              <a:rPr lang="en-US" dirty="0"/>
              <a:t>Para mayor </a:t>
            </a:r>
            <a:r>
              <a:rPr lang="en-US" dirty="0" err="1"/>
              <a:t>información</a:t>
            </a:r>
            <a:r>
              <a:rPr lang="en-US" dirty="0"/>
              <a:t>:</a:t>
            </a:r>
          </a:p>
          <a:p>
            <a:pPr lvl="0"/>
            <a:r>
              <a:rPr lang="en-US" dirty="0"/>
              <a:t>REPLACE WITH YOUR NAME</a:t>
            </a:r>
          </a:p>
          <a:p>
            <a:pPr lvl="0"/>
            <a:r>
              <a:rPr lang="en-US" dirty="0"/>
              <a:t>T. (XX)XXX-XXX</a:t>
            </a:r>
          </a:p>
          <a:p>
            <a:pPr lvl="0"/>
            <a:r>
              <a:rPr lang="en-US" dirty="0"/>
              <a:t>E. XXX@XXXXX</a:t>
            </a:r>
          </a:p>
          <a:p>
            <a:pPr lvl="0"/>
            <a:r>
              <a:rPr lang="en-US" dirty="0"/>
              <a:t>TWITTER: @XXXXX</a:t>
            </a:r>
          </a:p>
        </p:txBody>
      </p:sp>
    </p:spTree>
    <p:extLst>
      <p:ext uri="{BB962C8B-B14F-4D97-AF65-F5344CB8AC3E}">
        <p14:creationId xmlns:p14="http://schemas.microsoft.com/office/powerpoint/2010/main" val="114205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3B099-B3DA-334E-A282-0AC2E9985404}" type="datetimeFigureOut">
              <a:rPr lang="es-ES" smtClean="0"/>
              <a:t>17/05/16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9FA66D-394E-9E41-8652-6CFC5451C0CD}" type="slidenum">
              <a:rPr lang="es-ES" smtClean="0"/>
              <a:t>‹Nr.›</a:t>
            </a:fld>
            <a:endParaRPr lang="es-ES"/>
          </a:p>
        </p:txBody>
      </p:sp>
      <p:pic>
        <p:nvPicPr>
          <p:cNvPr id="7" name="Imagen 6" descr="template_6.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50382" cy="5149882"/>
          </a:xfrm>
          <a:prstGeom prst="rect">
            <a:avLst/>
          </a:prstGeom>
        </p:spPr>
      </p:pic>
      <p:sp>
        <p:nvSpPr>
          <p:cNvPr id="10" name="Text Placeholder 9"/>
          <p:cNvSpPr>
            <a:spLocks noGrp="1"/>
          </p:cNvSpPr>
          <p:nvPr>
            <p:ph type="body" sz="quarter" idx="13" hasCustomPrompt="1"/>
          </p:nvPr>
        </p:nvSpPr>
        <p:spPr>
          <a:xfrm>
            <a:off x="1085850" y="2657476"/>
            <a:ext cx="4705350" cy="2019300"/>
          </a:xfrm>
        </p:spPr>
        <p:txBody>
          <a:bodyPr/>
          <a:lstStyle>
            <a:lvl1pPr marL="0" indent="0">
              <a:buFontTx/>
              <a:buNone/>
              <a:defRPr sz="1500" b="0">
                <a:solidFill>
                  <a:schemeClr val="bg1"/>
                </a:solidFill>
              </a:defRPr>
            </a:lvl1pPr>
            <a:lvl2pPr>
              <a:defRPr sz="1600"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¡MUCHAS GRACIAS!</a:t>
            </a:r>
          </a:p>
          <a:p>
            <a:pPr lvl="0"/>
            <a:r>
              <a:rPr lang="en-US" dirty="0"/>
              <a:t>Para mayor </a:t>
            </a:r>
            <a:r>
              <a:rPr lang="en-US" dirty="0" err="1"/>
              <a:t>información</a:t>
            </a:r>
            <a:r>
              <a:rPr lang="en-US" dirty="0"/>
              <a:t>:</a:t>
            </a:r>
          </a:p>
          <a:p>
            <a:pPr lvl="0"/>
            <a:r>
              <a:rPr lang="en-US" dirty="0"/>
              <a:t>REPLACE WITH YOUR NAME</a:t>
            </a:r>
          </a:p>
          <a:p>
            <a:pPr lvl="0"/>
            <a:r>
              <a:rPr lang="en-US" dirty="0"/>
              <a:t>T. (XX)XXX-XXX</a:t>
            </a:r>
          </a:p>
          <a:p>
            <a:pPr lvl="0"/>
            <a:r>
              <a:rPr lang="en-US" dirty="0"/>
              <a:t>E. XXX@XXXXX</a:t>
            </a:r>
          </a:p>
          <a:p>
            <a:pPr lvl="0"/>
            <a:r>
              <a:rPr lang="en-US" dirty="0"/>
              <a:t>TWITTER: @XXXXX</a:t>
            </a:r>
          </a:p>
        </p:txBody>
      </p:sp>
    </p:spTree>
    <p:extLst>
      <p:ext uri="{BB962C8B-B14F-4D97-AF65-F5344CB8AC3E}">
        <p14:creationId xmlns:p14="http://schemas.microsoft.com/office/powerpoint/2010/main" val="8741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2" name="Imagen 1" descr="template_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50382" cy="5149882"/>
          </a:xfrm>
          <a:prstGeom prst="rect">
            <a:avLst/>
          </a:prstGeom>
        </p:spPr>
      </p:pic>
    </p:spTree>
    <p:extLst>
      <p:ext uri="{BB962C8B-B14F-4D97-AF65-F5344CB8AC3E}">
        <p14:creationId xmlns:p14="http://schemas.microsoft.com/office/powerpoint/2010/main" val="5018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B803B099-B3DA-334E-A282-0AC2E9985404}" type="datetimeFigureOut">
              <a:rPr lang="es-ES" smtClean="0"/>
              <a:t>17/05/16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79FA66D-394E-9E41-8652-6CFC5451C0CD}" type="slidenum">
              <a:rPr lang="es-ES" smtClean="0"/>
              <a:t>‹Nr.›</a:t>
            </a:fld>
            <a:endParaRPr lang="es-ES"/>
          </a:p>
        </p:txBody>
      </p:sp>
    </p:spTree>
    <p:extLst>
      <p:ext uri="{BB962C8B-B14F-4D97-AF65-F5344CB8AC3E}">
        <p14:creationId xmlns:p14="http://schemas.microsoft.com/office/powerpoint/2010/main" val="257302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normAutofit/>
          </a:bodyPr>
          <a:lstStyle>
            <a:lvl1pPr>
              <a:defRPr sz="3200"/>
            </a:lvl1pPr>
          </a:lstStyle>
          <a:p>
            <a:r>
              <a:rPr lang="es-ES_tradnl" dirty="0"/>
              <a:t>Clic para editar título</a:t>
            </a:r>
            <a:endParaRPr lang="es-ES" dirty="0"/>
          </a:p>
        </p:txBody>
      </p:sp>
      <p:sp>
        <p:nvSpPr>
          <p:cNvPr id="3" name="Marcador de texto 2"/>
          <p:cNvSpPr>
            <a:spLocks noGrp="1"/>
          </p:cNvSpPr>
          <p:nvPr>
            <p:ph type="body" idx="1"/>
          </p:nvPr>
        </p:nvSpPr>
        <p:spPr>
          <a:xfrm>
            <a:off x="457200" y="1151335"/>
            <a:ext cx="404018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4" name="Marcador de contenido 3"/>
          <p:cNvSpPr>
            <a:spLocks noGrp="1"/>
          </p:cNvSpPr>
          <p:nvPr>
            <p:ph sz="half" idx="2"/>
          </p:nvPr>
        </p:nvSpPr>
        <p:spPr>
          <a:xfrm>
            <a:off x="457200" y="1752600"/>
            <a:ext cx="4040188" cy="2842022"/>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texto 4"/>
          <p:cNvSpPr>
            <a:spLocks noGrp="1"/>
          </p:cNvSpPr>
          <p:nvPr>
            <p:ph type="body" sz="quarter" idx="3"/>
          </p:nvPr>
        </p:nvSpPr>
        <p:spPr>
          <a:xfrm>
            <a:off x="4645026" y="1151335"/>
            <a:ext cx="4041775"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752600"/>
            <a:ext cx="4041775" cy="2842022"/>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B803B099-B3DA-334E-A282-0AC2E9985404}" type="datetimeFigureOut">
              <a:rPr lang="es-ES" smtClean="0"/>
              <a:t>17/05/16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9FA66D-394E-9E41-8652-6CFC5451C0CD}" type="slidenum">
              <a:rPr lang="es-ES" smtClean="0"/>
              <a:t>‹Nr.›</a:t>
            </a:fld>
            <a:endParaRPr lang="es-ES"/>
          </a:p>
        </p:txBody>
      </p:sp>
    </p:spTree>
    <p:extLst>
      <p:ext uri="{BB962C8B-B14F-4D97-AF65-F5344CB8AC3E}">
        <p14:creationId xmlns:p14="http://schemas.microsoft.com/office/powerpoint/2010/main" val="353048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B803B099-B3DA-334E-A282-0AC2E9985404}" type="datetimeFigureOut">
              <a:rPr lang="es-ES" smtClean="0"/>
              <a:t>17/05/16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9FA66D-394E-9E41-8652-6CFC5451C0CD}" type="slidenum">
              <a:rPr lang="es-ES" smtClean="0"/>
              <a:t>‹Nr.›</a:t>
            </a:fld>
            <a:endParaRPr lang="es-ES"/>
          </a:p>
        </p:txBody>
      </p:sp>
    </p:spTree>
    <p:extLst>
      <p:ext uri="{BB962C8B-B14F-4D97-AF65-F5344CB8AC3E}">
        <p14:creationId xmlns:p14="http://schemas.microsoft.com/office/powerpoint/2010/main" val="3242156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3B099-B3DA-334E-A282-0AC2E9985404}" type="datetimeFigureOut">
              <a:rPr lang="es-ES" smtClean="0"/>
              <a:t>17/05/16</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79FA66D-394E-9E41-8652-6CFC5451C0CD}" type="slidenum">
              <a:rPr lang="es-ES" smtClean="0"/>
              <a:t>‹Nr.›</a:t>
            </a:fld>
            <a:endParaRPr lang="es-ES"/>
          </a:p>
        </p:txBody>
      </p:sp>
    </p:spTree>
    <p:extLst>
      <p:ext uri="{BB962C8B-B14F-4D97-AF65-F5344CB8AC3E}">
        <p14:creationId xmlns:p14="http://schemas.microsoft.com/office/powerpoint/2010/main" val="3405440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2" r:id="rId5"/>
    <p:sldLayoutId id="2147483661" r:id="rId6"/>
    <p:sldLayoutId id="2147483660"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457200" rtl="0" eaLnBrk="1" latinLnBrk="0" hangingPunct="1">
        <a:spcBef>
          <a:spcPct val="0"/>
        </a:spcBef>
        <a:buNone/>
        <a:defRPr sz="3600" b="1" kern="1200" spc="-15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342900" indent="-342900" algn="l" defTabSz="457200" rtl="0" eaLnBrk="1" latinLnBrk="0" hangingPunct="1">
        <a:spcBef>
          <a:spcPct val="20000"/>
        </a:spcBef>
        <a:buFont typeface="Arial"/>
        <a:buChar char="•"/>
        <a:defRPr sz="2000" kern="12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457200" rtl="0" eaLnBrk="1" latinLnBrk="0" hangingPunct="1">
        <a:spcBef>
          <a:spcPct val="20000"/>
        </a:spcBef>
        <a:buFont typeface="Arial"/>
        <a:buChar char="–"/>
        <a:defRPr sz="1800" kern="12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457200" rtl="0" eaLnBrk="1" latinLnBrk="0" hangingPunct="1">
        <a:spcBef>
          <a:spcPct val="20000"/>
        </a:spcBef>
        <a:buFont typeface="Arial"/>
        <a:buChar char="•"/>
        <a:defRPr sz="1600" kern="12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457200" rtl="0" eaLnBrk="1" latinLnBrk="0" hangingPunct="1">
        <a:spcBef>
          <a:spcPct val="20000"/>
        </a:spcBef>
        <a:buFont typeface="Arial"/>
        <a:buChar char="–"/>
        <a:defRPr sz="1400" kern="12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457200" rtl="0" eaLnBrk="1" latinLnBrk="0" hangingPunct="1">
        <a:spcBef>
          <a:spcPct val="20000"/>
        </a:spcBef>
        <a:buFont typeface="Arial"/>
        <a:buChar char="»"/>
        <a:defRPr sz="1400" kern="12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cid:image001.png@01D00731.E4BEDD10"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jpe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hyperlink" Target="https://twitter.com/ASUGMEX" TargetMode="External"/><Relationship Id="rId10" Type="http://schemas.openxmlformats.org/officeDocument/2006/relationships/hyperlink" Target="https://twitter.com/SIG_PM_ASUGMX"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hyperlink" Target="mailto:malena.gutierrez@asug.mx" TargetMode="External"/><Relationship Id="rId5" Type="http://schemas.openxmlformats.org/officeDocument/2006/relationships/hyperlink" Target="https://twitter.com/ASUGMEX" TargetMode="External"/><Relationship Id="rId6" Type="http://schemas.openxmlformats.org/officeDocument/2006/relationships/image" Target="../media/image57.png"/><Relationship Id="rId7" Type="http://schemas.openxmlformats.org/officeDocument/2006/relationships/hyperlink" Target="https://www.linkedin.com/company/asug-m%C3%A9xico" TargetMode="External"/><Relationship Id="rId8"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info@invoicewareint.com" TargetMode="External"/><Relationship Id="rId3" Type="http://schemas.openxmlformats.org/officeDocument/2006/relationships/hyperlink" Target="http://www.invoicewareint.com/upcoming-eve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asug.mx/" TargetMode="External"/><Relationship Id="rId4" Type="http://schemas.openxmlformats.org/officeDocument/2006/relationships/hyperlink" Target="https://twitter.com/ASUGMEX" TargetMode="External"/><Relationship Id="rId5" Type="http://schemas.openxmlformats.org/officeDocument/2006/relationships/hyperlink" Target="https://www.linkedin.com/company/asug-m%C3%A9xico" TargetMode="External"/><Relationship Id="rId6" Type="http://schemas.openxmlformats.org/officeDocument/2006/relationships/hyperlink" Target="mailto:lourdes.sanchez@asug.mx" TargetMode="External"/><Relationship Id="rId7" Type="http://schemas.openxmlformats.org/officeDocument/2006/relationships/image" Target="../media/image57.png"/><Relationship Id="rId8"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hyperlink" Target="mailto:malena.gutierrez@asug.m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reuters.com/article/2012/05/08/us-brazil-taxes-idUSBRE84707I20120508" TargetMode="External"/><Relationship Id="rId5" Type="http://schemas.openxmlformats.org/officeDocument/2006/relationships/hyperlink" Target="http://www.bnamericas.com/news/technology/mexican-tax-authoritys-e-invoicing-system-bearing-fruit" TargetMode="External"/><Relationship Id="rId6" Type="http://schemas.openxmlformats.org/officeDocument/2006/relationships/hyperlink" Target="http://www.oecd.org/newsroom/colombia-needs-a-comprehensive-tax-reform-to-boost-investment-and-diversify-the-economy.htm"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image" Target="../media/image14.emf"/><Relationship Id="rId13" Type="http://schemas.openxmlformats.org/officeDocument/2006/relationships/image" Target="../media/image15.emf"/><Relationship Id="rId14" Type="http://schemas.openxmlformats.org/officeDocument/2006/relationships/image" Target="../media/image16.emf"/><Relationship Id="rId15" Type="http://schemas.openxmlformats.org/officeDocument/2006/relationships/image" Target="../media/image17.emf"/><Relationship Id="rId1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98463" y="1878696"/>
            <a:ext cx="4249236" cy="908793"/>
          </a:xfrm>
        </p:spPr>
        <p:txBody>
          <a:bodyPr>
            <a:normAutofit fontScale="92500" lnSpcReduction="20000"/>
          </a:bodyPr>
          <a:lstStyle/>
          <a:p>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Mexico B2G </a:t>
            </a:r>
            <a:r>
              <a:rPr lang="es-MX"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Compliance</a:t>
            </a:r>
            <a:endPar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s-MX"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eContabilidad</a:t>
            </a:r>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 &amp; Facturación CFDI</a:t>
            </a:r>
          </a:p>
          <a:p>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Actualizaciones 2016</a:t>
            </a:r>
            <a:endParaRPr lang="es-MX" sz="2000" dirty="0">
              <a:solidFill>
                <a:schemeClr val="bg1"/>
              </a:solidFill>
            </a:endParaRPr>
          </a:p>
        </p:txBody>
      </p:sp>
      <p:sp>
        <p:nvSpPr>
          <p:cNvPr id="4" name="Título 1"/>
          <p:cNvSpPr txBox="1">
            <a:spLocks/>
          </p:cNvSpPr>
          <p:nvPr/>
        </p:nvSpPr>
        <p:spPr>
          <a:xfrm>
            <a:off x="-343638" y="986788"/>
            <a:ext cx="6287237" cy="15533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kern="1200" spc="-15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defRPr>
            </a:lvl1pPr>
          </a:lstStyle>
          <a:p>
            <a:pPr algn="ctr"/>
            <a:endParaRPr lang="en-US" sz="3200" dirty="0"/>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22047" y="3365981"/>
            <a:ext cx="3764781" cy="160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p:cNvSpPr txBox="1">
            <a:spLocks/>
          </p:cNvSpPr>
          <p:nvPr/>
        </p:nvSpPr>
        <p:spPr>
          <a:xfrm>
            <a:off x="-230779" y="267232"/>
            <a:ext cx="6287237" cy="155330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spc="-15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defRPr>
            </a:lvl1pPr>
          </a:lstStyle>
          <a:p>
            <a:pPr algn="ctr" fontAlgn="base"/>
            <a:r>
              <a:rPr lang="es-MX" dirty="0"/>
              <a:t>Grupo de Interés Finanzas</a:t>
            </a: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1088" y="4216613"/>
            <a:ext cx="2145319" cy="533589"/>
          </a:xfrm>
          <a:prstGeom prst="rect">
            <a:avLst/>
          </a:prstGeom>
        </p:spPr>
      </p:pic>
    </p:spTree>
    <p:extLst>
      <p:ext uri="{BB962C8B-B14F-4D97-AF65-F5344CB8AC3E}">
        <p14:creationId xmlns:p14="http://schemas.microsoft.com/office/powerpoint/2010/main" val="93361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457200" y="205979"/>
            <a:ext cx="6645464" cy="857250"/>
          </a:xfrm>
        </p:spPr>
        <p:txBody>
          <a:bodyPr>
            <a:normAutofit fontScale="90000"/>
          </a:bodyPr>
          <a:lstStyle/>
          <a:p>
            <a:pPr lvl="0"/>
            <a:r>
              <a:rPr lang="en-US" sz="3100" dirty="0" err="1"/>
              <a:t>Reportes</a:t>
            </a:r>
            <a:r>
              <a:rPr lang="en-US" sz="3100" dirty="0"/>
              <a:t> </a:t>
            </a:r>
            <a:r>
              <a:rPr lang="en-US" sz="3100" dirty="0" err="1"/>
              <a:t>Fiscales</a:t>
            </a:r>
            <a:r>
              <a:rPr lang="en-US" sz="3100" dirty="0"/>
              <a:t> Best Practices</a:t>
            </a:r>
            <a:r>
              <a:rPr lang="en-US" sz="6000" dirty="0"/>
              <a:t/>
            </a:r>
            <a:br>
              <a:rPr lang="en-US" sz="6000" dirty="0"/>
            </a:br>
            <a:r>
              <a:rPr lang="en-US" sz="1800" b="0" dirty="0" err="1"/>
              <a:t>Aprovechar</a:t>
            </a:r>
            <a:r>
              <a:rPr lang="en-US" sz="1800" b="0" dirty="0"/>
              <a:t>  la </a:t>
            </a:r>
            <a:r>
              <a:rPr lang="en-US" sz="1800" b="0" dirty="0" err="1"/>
              <a:t>inversión</a:t>
            </a:r>
            <a:r>
              <a:rPr lang="en-US" sz="1800" b="0" dirty="0"/>
              <a:t> </a:t>
            </a:r>
            <a:r>
              <a:rPr lang="en-US" sz="1800" b="0" dirty="0" err="1"/>
              <a:t>en</a:t>
            </a:r>
            <a:r>
              <a:rPr lang="en-US" sz="1800" b="0" dirty="0"/>
              <a:t>  SAP  para </a:t>
            </a:r>
            <a:r>
              <a:rPr lang="en-US" sz="1800" b="0" dirty="0" err="1"/>
              <a:t>asegurar</a:t>
            </a:r>
            <a:r>
              <a:rPr lang="en-US" sz="1800" b="0" dirty="0"/>
              <a:t> la </a:t>
            </a:r>
            <a:r>
              <a:rPr lang="en-US" sz="1800" b="0" dirty="0" err="1"/>
              <a:t>consistencia</a:t>
            </a:r>
            <a:r>
              <a:rPr lang="en-US" sz="1800" b="0" dirty="0"/>
              <a:t> entre los </a:t>
            </a:r>
            <a:r>
              <a:rPr lang="en-US" sz="1800" b="0" dirty="0" err="1"/>
              <a:t>datos</a:t>
            </a:r>
            <a:r>
              <a:rPr lang="en-US" sz="1800" b="0" dirty="0"/>
              <a:t> </a:t>
            </a:r>
            <a:r>
              <a:rPr lang="en-US" sz="1800" b="0" dirty="0" err="1"/>
              <a:t>operacionales</a:t>
            </a:r>
            <a:r>
              <a:rPr lang="en-US" sz="1800" b="0" dirty="0"/>
              <a:t> y los </a:t>
            </a:r>
            <a:r>
              <a:rPr lang="en-US" sz="1800" b="0" dirty="0" err="1"/>
              <a:t>reportes</a:t>
            </a:r>
            <a:r>
              <a:rPr lang="en-US" sz="1800" b="0" dirty="0"/>
              <a:t> </a:t>
            </a:r>
            <a:r>
              <a:rPr lang="en-US" sz="1800" b="0" dirty="0" err="1"/>
              <a:t>Fiscales</a:t>
            </a:r>
            <a:endParaRPr lang="en-US" sz="1800" b="0" dirty="0">
              <a:solidFill>
                <a:srgbClr val="114166"/>
              </a:solidFill>
              <a:latin typeface="Calibri" panose="020F0502020204030204" pitchFamily="34" charset="0"/>
            </a:endParaRPr>
          </a:p>
        </p:txBody>
      </p:sp>
      <p:pic>
        <p:nvPicPr>
          <p:cNvPr id="6" name="Picture 3" descr="cid:image001.png@01D00731.E4BEDD10"/>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577001" y="1154002"/>
            <a:ext cx="8038896" cy="3525574"/>
          </a:xfrm>
          <a:prstGeom prst="rect">
            <a:avLst/>
          </a:prstGeom>
          <a:noFill/>
          <a:ln>
            <a:noFill/>
          </a:ln>
        </p:spPr>
      </p:pic>
    </p:spTree>
    <p:extLst>
      <p:ext uri="{BB962C8B-B14F-4D97-AF65-F5344CB8AC3E}">
        <p14:creationId xmlns:p14="http://schemas.microsoft.com/office/powerpoint/2010/main" val="278554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457200" y="205979"/>
            <a:ext cx="6645464" cy="857250"/>
          </a:xfrm>
        </p:spPr>
        <p:txBody>
          <a:bodyPr>
            <a:normAutofit fontScale="90000"/>
          </a:bodyPr>
          <a:lstStyle/>
          <a:p>
            <a:r>
              <a:rPr lang="en-US" sz="2200" dirty="0" err="1"/>
              <a:t>eContabilidad</a:t>
            </a:r>
            <a:r>
              <a:rPr lang="en-US" sz="2200" dirty="0"/>
              <a:t>  </a:t>
            </a:r>
            <a:r>
              <a:rPr lang="en-US" sz="2200" dirty="0" err="1"/>
              <a:t>Temas</a:t>
            </a:r>
            <a:r>
              <a:rPr lang="en-US" sz="2200" dirty="0"/>
              <a:t> </a:t>
            </a:r>
            <a:r>
              <a:rPr lang="en-US" sz="2200" dirty="0" err="1"/>
              <a:t>en</a:t>
            </a:r>
            <a:r>
              <a:rPr lang="en-US" sz="2200" dirty="0"/>
              <a:t> 2016 – Hasta $4,000 de </a:t>
            </a:r>
            <a:r>
              <a:rPr lang="en-US" sz="2200" dirty="0" err="1"/>
              <a:t>Multa</a:t>
            </a:r>
            <a:r>
              <a:rPr lang="en-US" sz="2200" dirty="0"/>
              <a:t> /Error</a:t>
            </a:r>
            <a:r>
              <a:rPr lang="en-US" dirty="0"/>
              <a:t/>
            </a:r>
            <a:br>
              <a:rPr lang="en-US" dirty="0"/>
            </a:br>
            <a:r>
              <a:rPr lang="en-US" sz="1800" b="0" dirty="0"/>
              <a:t>Arriba de 700 CFDI’s </a:t>
            </a:r>
            <a:r>
              <a:rPr lang="en-US" sz="1800" b="0" dirty="0" err="1"/>
              <a:t>por</a:t>
            </a:r>
            <a:r>
              <a:rPr lang="en-US" sz="1800" b="0" dirty="0"/>
              <a:t> </a:t>
            </a:r>
            <a:r>
              <a:rPr lang="en-US" sz="1800" b="0" dirty="0" err="1"/>
              <a:t>mes</a:t>
            </a:r>
            <a:r>
              <a:rPr lang="en-US" sz="1800" b="0" dirty="0"/>
              <a:t> se </a:t>
            </a:r>
            <a:r>
              <a:rPr lang="en-US" sz="1800" b="0" dirty="0" err="1"/>
              <a:t>sugiere</a:t>
            </a:r>
            <a:r>
              <a:rPr lang="en-US" sz="1800" b="0" dirty="0"/>
              <a:t> </a:t>
            </a:r>
            <a:r>
              <a:rPr lang="en-US" sz="1800" b="0" dirty="0" err="1"/>
              <a:t>automatización</a:t>
            </a:r>
            <a:endParaRPr lang="en-US" sz="1800" b="0" dirty="0"/>
          </a:p>
        </p:txBody>
      </p:sp>
      <p:pic>
        <p:nvPicPr>
          <p:cNvPr id="4" name="Picture 3" descr="image00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4035" b="3174"/>
          <a:stretch/>
        </p:blipFill>
        <p:spPr bwMode="auto">
          <a:xfrm>
            <a:off x="1892934" y="968780"/>
            <a:ext cx="5495613" cy="395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
          <p:cNvSpPr/>
          <p:nvPr/>
        </p:nvSpPr>
        <p:spPr>
          <a:xfrm>
            <a:off x="226757" y="1295550"/>
            <a:ext cx="1238944" cy="432048"/>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100" dirty="0">
                <a:solidFill>
                  <a:prstClr val="white"/>
                </a:solidFill>
                <a:latin typeface="Calibri" pitchFamily="34" charset="0"/>
                <a:cs typeface="Calibri" pitchFamily="34" charset="0"/>
              </a:rPr>
              <a:t>Ok para </a:t>
            </a:r>
            <a:r>
              <a:rPr lang="en-US" sz="1100" dirty="0" err="1">
                <a:solidFill>
                  <a:prstClr val="white"/>
                </a:solidFill>
                <a:latin typeface="Calibri" pitchFamily="34" charset="0"/>
                <a:cs typeface="Calibri" pitchFamily="34" charset="0"/>
              </a:rPr>
              <a:t>deducir</a:t>
            </a:r>
            <a:endParaRPr lang="en-US" sz="1100" dirty="0">
              <a:solidFill>
                <a:prstClr val="white"/>
              </a:solidFill>
              <a:latin typeface="Calibri" pitchFamily="34" charset="0"/>
              <a:cs typeface="Calibri" pitchFamily="34" charset="0"/>
            </a:endParaRPr>
          </a:p>
          <a:p>
            <a:pPr algn="ctr">
              <a:lnSpc>
                <a:spcPct val="80000"/>
              </a:lnSpc>
              <a:spcBef>
                <a:spcPct val="20000"/>
              </a:spcBef>
            </a:pPr>
            <a:r>
              <a:rPr lang="en-US" sz="1100" dirty="0" err="1">
                <a:solidFill>
                  <a:prstClr val="white"/>
                </a:solidFill>
                <a:latin typeface="Calibri" pitchFamily="34" charset="0"/>
                <a:cs typeface="Calibri" pitchFamily="34" charset="0"/>
              </a:rPr>
              <a:t>Validado</a:t>
            </a:r>
            <a:r>
              <a:rPr lang="en-US" sz="1100" dirty="0">
                <a:solidFill>
                  <a:prstClr val="white"/>
                </a:solidFill>
                <a:latin typeface="Calibri" pitchFamily="34" charset="0"/>
                <a:cs typeface="Calibri" pitchFamily="34" charset="0"/>
              </a:rPr>
              <a:t> </a:t>
            </a:r>
            <a:r>
              <a:rPr lang="en-US" sz="1100" dirty="0" err="1">
                <a:solidFill>
                  <a:prstClr val="white"/>
                </a:solidFill>
                <a:latin typeface="Calibri" pitchFamily="34" charset="0"/>
                <a:cs typeface="Calibri" pitchFamily="34" charset="0"/>
              </a:rPr>
              <a:t>por</a:t>
            </a:r>
            <a:r>
              <a:rPr lang="en-US" sz="1100" dirty="0">
                <a:solidFill>
                  <a:prstClr val="white"/>
                </a:solidFill>
                <a:latin typeface="Calibri" pitchFamily="34" charset="0"/>
                <a:cs typeface="Calibri" pitchFamily="34" charset="0"/>
              </a:rPr>
              <a:t> Gob. </a:t>
            </a:r>
          </a:p>
        </p:txBody>
      </p:sp>
      <p:cxnSp>
        <p:nvCxnSpPr>
          <p:cNvPr id="7" name="Straight Arrow Connector 25"/>
          <p:cNvCxnSpPr>
            <a:stCxn id="5" idx="2"/>
          </p:cNvCxnSpPr>
          <p:nvPr/>
        </p:nvCxnSpPr>
        <p:spPr>
          <a:xfrm>
            <a:off x="846229" y="1727598"/>
            <a:ext cx="3222118" cy="414152"/>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 name="Rectangle 26"/>
          <p:cNvSpPr/>
          <p:nvPr/>
        </p:nvSpPr>
        <p:spPr>
          <a:xfrm>
            <a:off x="7529897" y="962828"/>
            <a:ext cx="1238944" cy="863202"/>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100" dirty="0">
                <a:solidFill>
                  <a:prstClr val="white"/>
                </a:solidFill>
                <a:latin typeface="Calibri" pitchFamily="34" charset="0"/>
                <a:cs typeface="Calibri" pitchFamily="34" charset="0"/>
              </a:rPr>
              <a:t>Okay To Pay</a:t>
            </a:r>
          </a:p>
          <a:p>
            <a:pPr algn="ctr">
              <a:lnSpc>
                <a:spcPct val="80000"/>
              </a:lnSpc>
              <a:spcBef>
                <a:spcPct val="20000"/>
              </a:spcBef>
            </a:pPr>
            <a:r>
              <a:rPr lang="en-US" sz="1100" dirty="0">
                <a:solidFill>
                  <a:prstClr val="white"/>
                </a:solidFill>
                <a:latin typeface="Calibri" pitchFamily="34" charset="0"/>
                <a:cs typeface="Calibri" pitchFamily="34" charset="0"/>
              </a:rPr>
              <a:t>3 Way Match</a:t>
            </a:r>
          </a:p>
          <a:p>
            <a:pPr algn="ctr">
              <a:lnSpc>
                <a:spcPct val="80000"/>
              </a:lnSpc>
              <a:spcBef>
                <a:spcPct val="20000"/>
              </a:spcBef>
            </a:pPr>
            <a:r>
              <a:rPr lang="en-US" sz="1100" dirty="0">
                <a:solidFill>
                  <a:prstClr val="white"/>
                </a:solidFill>
                <a:latin typeface="Calibri" pitchFamily="34" charset="0"/>
                <a:cs typeface="Calibri" pitchFamily="34" charset="0"/>
              </a:rPr>
              <a:t>PO-</a:t>
            </a:r>
            <a:r>
              <a:rPr lang="en-US" sz="1100" dirty="0" err="1">
                <a:solidFill>
                  <a:prstClr val="white"/>
                </a:solidFill>
                <a:latin typeface="Calibri" pitchFamily="34" charset="0"/>
                <a:cs typeface="Calibri" pitchFamily="34" charset="0"/>
              </a:rPr>
              <a:t>Inv</a:t>
            </a:r>
            <a:r>
              <a:rPr lang="en-US" sz="1100" dirty="0">
                <a:solidFill>
                  <a:prstClr val="white"/>
                </a:solidFill>
                <a:latin typeface="Calibri" pitchFamily="34" charset="0"/>
                <a:cs typeface="Calibri" pitchFamily="34" charset="0"/>
              </a:rPr>
              <a:t>-GR Match</a:t>
            </a:r>
          </a:p>
        </p:txBody>
      </p:sp>
      <p:cxnSp>
        <p:nvCxnSpPr>
          <p:cNvPr id="9" name="Straight Arrow Connector 27"/>
          <p:cNvCxnSpPr>
            <a:stCxn id="8" idx="2"/>
          </p:cNvCxnSpPr>
          <p:nvPr/>
        </p:nvCxnSpPr>
        <p:spPr>
          <a:xfrm flipH="1">
            <a:off x="5710969" y="1826030"/>
            <a:ext cx="2438400" cy="210452"/>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ectangle 28"/>
          <p:cNvSpPr/>
          <p:nvPr/>
        </p:nvSpPr>
        <p:spPr>
          <a:xfrm>
            <a:off x="431688" y="3536074"/>
            <a:ext cx="1238944" cy="432048"/>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100" dirty="0" err="1">
                <a:solidFill>
                  <a:prstClr val="white"/>
                </a:solidFill>
                <a:latin typeface="Calibri" pitchFamily="34" charset="0"/>
                <a:cs typeface="Calibri" pitchFamily="34" charset="0"/>
              </a:rPr>
              <a:t>Acceso</a:t>
            </a:r>
            <a:r>
              <a:rPr lang="en-US" sz="1100" dirty="0">
                <a:solidFill>
                  <a:prstClr val="white"/>
                </a:solidFill>
                <a:latin typeface="Calibri" pitchFamily="34" charset="0"/>
                <a:cs typeface="Calibri" pitchFamily="34" charset="0"/>
              </a:rPr>
              <a:t> a 5 </a:t>
            </a:r>
            <a:r>
              <a:rPr lang="en-US" sz="1100" dirty="0" err="1">
                <a:solidFill>
                  <a:prstClr val="white"/>
                </a:solidFill>
                <a:latin typeface="Calibri" pitchFamily="34" charset="0"/>
                <a:cs typeface="Calibri" pitchFamily="34" charset="0"/>
              </a:rPr>
              <a:t>años</a:t>
            </a:r>
            <a:r>
              <a:rPr lang="en-US" sz="1100" dirty="0">
                <a:solidFill>
                  <a:prstClr val="white"/>
                </a:solidFill>
                <a:latin typeface="Calibri" pitchFamily="34" charset="0"/>
                <a:cs typeface="Calibri" pitchFamily="34" charset="0"/>
              </a:rPr>
              <a:t>  de </a:t>
            </a:r>
            <a:r>
              <a:rPr lang="en-US" sz="1100" dirty="0" err="1">
                <a:solidFill>
                  <a:prstClr val="white"/>
                </a:solidFill>
                <a:latin typeface="Calibri" pitchFamily="34" charset="0"/>
                <a:cs typeface="Calibri" pitchFamily="34" charset="0"/>
              </a:rPr>
              <a:t>archivo</a:t>
            </a:r>
            <a:endParaRPr lang="en-US" sz="1100" dirty="0">
              <a:solidFill>
                <a:prstClr val="white"/>
              </a:solidFill>
              <a:latin typeface="Calibri" pitchFamily="34" charset="0"/>
              <a:cs typeface="Calibri" pitchFamily="34" charset="0"/>
            </a:endParaRPr>
          </a:p>
        </p:txBody>
      </p:sp>
      <p:cxnSp>
        <p:nvCxnSpPr>
          <p:cNvPr id="11" name="Straight Arrow Connector 29"/>
          <p:cNvCxnSpPr>
            <a:stCxn id="10" idx="2"/>
          </p:cNvCxnSpPr>
          <p:nvPr/>
        </p:nvCxnSpPr>
        <p:spPr>
          <a:xfrm>
            <a:off x="1051160" y="3968122"/>
            <a:ext cx="1560014" cy="750573"/>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2" name="Rectangle 32"/>
          <p:cNvSpPr/>
          <p:nvPr/>
        </p:nvSpPr>
        <p:spPr>
          <a:xfrm>
            <a:off x="7519304" y="2959412"/>
            <a:ext cx="1249537" cy="863202"/>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100" dirty="0" err="1">
                <a:solidFill>
                  <a:prstClr val="white"/>
                </a:solidFill>
                <a:latin typeface="Calibri" pitchFamily="34" charset="0"/>
                <a:cs typeface="Calibri" pitchFamily="34" charset="0"/>
              </a:rPr>
              <a:t>Prueba</a:t>
            </a:r>
            <a:r>
              <a:rPr lang="en-US" sz="1100" dirty="0">
                <a:solidFill>
                  <a:prstClr val="white"/>
                </a:solidFill>
                <a:latin typeface="Calibri" pitchFamily="34" charset="0"/>
                <a:cs typeface="Calibri" pitchFamily="34" charset="0"/>
              </a:rPr>
              <a:t> de auditoria</a:t>
            </a:r>
          </a:p>
          <a:p>
            <a:pPr algn="ctr">
              <a:lnSpc>
                <a:spcPct val="80000"/>
              </a:lnSpc>
              <a:spcBef>
                <a:spcPct val="20000"/>
              </a:spcBef>
            </a:pPr>
            <a:r>
              <a:rPr lang="en-US" sz="1100" dirty="0">
                <a:solidFill>
                  <a:prstClr val="white"/>
                </a:solidFill>
                <a:latin typeface="Calibri" pitchFamily="34" charset="0"/>
                <a:cs typeface="Calibri" pitchFamily="34" charset="0"/>
              </a:rPr>
              <a:t>UUID &amp; “</a:t>
            </a:r>
            <a:r>
              <a:rPr lang="en-US" sz="1100" dirty="0" err="1">
                <a:solidFill>
                  <a:prstClr val="white"/>
                </a:solidFill>
                <a:latin typeface="Calibri" pitchFamily="34" charset="0"/>
                <a:cs typeface="Calibri" pitchFamily="34" charset="0"/>
              </a:rPr>
              <a:t>Atributos</a:t>
            </a:r>
            <a:r>
              <a:rPr lang="en-US" sz="1100" dirty="0">
                <a:solidFill>
                  <a:prstClr val="white"/>
                </a:solidFill>
                <a:latin typeface="Calibri" pitchFamily="34" charset="0"/>
                <a:cs typeface="Calibri" pitchFamily="34" charset="0"/>
              </a:rPr>
              <a:t> de firma </a:t>
            </a:r>
            <a:r>
              <a:rPr lang="en-US" sz="1100" dirty="0" err="1">
                <a:solidFill>
                  <a:prstClr val="white"/>
                </a:solidFill>
                <a:latin typeface="Calibri" pitchFamily="34" charset="0"/>
                <a:cs typeface="Calibri" pitchFamily="34" charset="0"/>
              </a:rPr>
              <a:t>en</a:t>
            </a:r>
            <a:r>
              <a:rPr lang="en-US" sz="1100" dirty="0">
                <a:solidFill>
                  <a:prstClr val="white"/>
                </a:solidFill>
                <a:latin typeface="Calibri" pitchFamily="34" charset="0"/>
                <a:cs typeface="Calibri" pitchFamily="34" charset="0"/>
              </a:rPr>
              <a:t> SAP</a:t>
            </a:r>
          </a:p>
        </p:txBody>
      </p:sp>
      <p:cxnSp>
        <p:nvCxnSpPr>
          <p:cNvPr id="13" name="Straight Arrow Connector 33"/>
          <p:cNvCxnSpPr>
            <a:stCxn id="12" idx="2"/>
          </p:cNvCxnSpPr>
          <p:nvPr/>
        </p:nvCxnSpPr>
        <p:spPr>
          <a:xfrm flipH="1">
            <a:off x="6548449" y="3822614"/>
            <a:ext cx="1595624" cy="173302"/>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631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95835"/>
            <a:ext cx="7073968" cy="635877"/>
          </a:xfrm>
          <a:prstGeom prst="rect">
            <a:avLst/>
          </a:prstGeom>
        </p:spPr>
        <p:txBody>
          <a:bodyPr vert="horz" anchor="t">
            <a:normAutofit fontScale="75000" lnSpcReduction="20000"/>
          </a:bodyPr>
          <a:lstStyle>
            <a:lvl1pPr algn="l" rtl="0" eaLnBrk="1" latinLnBrk="0" hangingPunct="1">
              <a:spcBef>
                <a:spcPct val="0"/>
              </a:spcBef>
              <a:buNone/>
              <a:defRPr kumimoji="0" sz="2800" b="1" kern="1200">
                <a:solidFill>
                  <a:srgbClr val="114166"/>
                </a:solidFill>
                <a:latin typeface="Calibri" pitchFamily="34" charset="0"/>
                <a:ea typeface="+mj-ea"/>
                <a:cs typeface="Calibri" pitchFamily="34" charset="0"/>
              </a:defRPr>
            </a:lvl1pPr>
          </a:lstStyle>
          <a:p>
            <a:r>
              <a:rPr lang="en-US" sz="2700" dirty="0" err="1"/>
              <a:t>eContabilidad</a:t>
            </a:r>
            <a:r>
              <a:rPr lang="en-US" sz="2700" dirty="0"/>
              <a:t>  </a:t>
            </a:r>
            <a:r>
              <a:rPr lang="en-US" sz="2700" dirty="0" err="1"/>
              <a:t>Temas</a:t>
            </a:r>
            <a:r>
              <a:rPr lang="en-US" sz="2700" dirty="0"/>
              <a:t> </a:t>
            </a:r>
            <a:r>
              <a:rPr lang="en-US" sz="2700" dirty="0" err="1"/>
              <a:t>en</a:t>
            </a:r>
            <a:r>
              <a:rPr lang="en-US" sz="2700" dirty="0"/>
              <a:t> 2016 – Hasta $4,000 de </a:t>
            </a:r>
            <a:r>
              <a:rPr lang="en-US" sz="2700" dirty="0" err="1"/>
              <a:t>Multa</a:t>
            </a:r>
            <a:r>
              <a:rPr lang="en-US" sz="2700" dirty="0"/>
              <a:t> /Error</a:t>
            </a:r>
            <a:br>
              <a:rPr lang="en-US" sz="2700" dirty="0"/>
            </a:br>
            <a:r>
              <a:rPr lang="en-US" sz="2000" b="0" dirty="0" err="1"/>
              <a:t>Tiene</a:t>
            </a:r>
            <a:r>
              <a:rPr lang="en-US" sz="2000" b="0" dirty="0"/>
              <a:t> </a:t>
            </a:r>
            <a:r>
              <a:rPr lang="en-US" sz="2000" b="0" dirty="0" err="1"/>
              <a:t>Ud</a:t>
            </a:r>
            <a:r>
              <a:rPr lang="en-US" sz="2000" b="0" dirty="0"/>
              <a:t>. </a:t>
            </a:r>
            <a:r>
              <a:rPr lang="en-US" sz="2000" b="0" dirty="0" err="1"/>
              <a:t>Reportes</a:t>
            </a:r>
            <a:r>
              <a:rPr lang="en-US" sz="2000" b="0" dirty="0"/>
              <a:t> de VALIDACION o solo </a:t>
            </a:r>
            <a:r>
              <a:rPr lang="en-US" sz="2000" b="0" dirty="0" err="1"/>
              <a:t>datos</a:t>
            </a:r>
            <a:r>
              <a:rPr lang="en-US" sz="2000" b="0" dirty="0"/>
              <a:t> </a:t>
            </a:r>
            <a:r>
              <a:rPr lang="en-US" sz="2000" b="0" dirty="0" err="1"/>
              <a:t>extraídos</a:t>
            </a:r>
            <a:r>
              <a:rPr lang="en-US" sz="2000" b="0" dirty="0"/>
              <a:t>?</a:t>
            </a:r>
            <a:endParaRPr lang="en-US" b="0" dirty="0"/>
          </a:p>
        </p:txBody>
      </p:sp>
      <p:sp>
        <p:nvSpPr>
          <p:cNvPr id="5" name="Text Placeholder 8"/>
          <p:cNvSpPr txBox="1">
            <a:spLocks/>
          </p:cNvSpPr>
          <p:nvPr/>
        </p:nvSpPr>
        <p:spPr>
          <a:xfrm>
            <a:off x="304800" y="928216"/>
            <a:ext cx="3437715" cy="3387265"/>
          </a:xfrm>
          <a:prstGeom prst="rect">
            <a:avLst/>
          </a:prstGeom>
        </p:spPr>
        <p:txBody>
          <a:bodyPr>
            <a:noAutofit/>
          </a:bodyPr>
          <a:lstStyle>
            <a:lvl1pPr marL="274320" indent="-274320" algn="l" rtl="0" eaLnBrk="1" latinLnBrk="0" hangingPunct="1">
              <a:spcBef>
                <a:spcPct val="20000"/>
              </a:spcBef>
              <a:buClr>
                <a:schemeClr val="accent5">
                  <a:lumMod val="75000"/>
                </a:schemeClr>
              </a:buClr>
              <a:buSzPct val="85000"/>
              <a:buFont typeface="Wingdings 2"/>
              <a:buChar char=""/>
              <a:defRPr kumimoji="0" sz="2400" kern="1200">
                <a:solidFill>
                  <a:schemeClr val="accent5">
                    <a:lumMod val="50000"/>
                  </a:schemeClr>
                </a:solidFill>
                <a:latin typeface="Calibri" pitchFamily="34" charset="0"/>
                <a:ea typeface="+mn-ea"/>
                <a:cs typeface="Calibri" pitchFamily="34" charset="0"/>
              </a:defRPr>
            </a:lvl1pPr>
            <a:lvl2pPr marL="548640" indent="-274320" algn="l" rtl="0" eaLnBrk="1" latinLnBrk="0" hangingPunct="1">
              <a:spcBef>
                <a:spcPct val="20000"/>
              </a:spcBef>
              <a:buClr>
                <a:schemeClr val="accent5">
                  <a:lumMod val="60000"/>
                  <a:lumOff val="40000"/>
                </a:schemeClr>
              </a:buClr>
              <a:buSzPct val="70000"/>
              <a:buFont typeface="Wingdings" pitchFamily="2" charset="2"/>
              <a:buChar char="§"/>
              <a:defRPr kumimoji="0" sz="2000" kern="1200">
                <a:solidFill>
                  <a:schemeClr val="accent5">
                    <a:lumMod val="50000"/>
                  </a:schemeClr>
                </a:solidFill>
                <a:latin typeface="Calibri" pitchFamily="34" charset="0"/>
                <a:ea typeface="+mn-ea"/>
                <a:cs typeface="Calibri" pitchFamily="34" charset="0"/>
              </a:defRPr>
            </a:lvl2pPr>
            <a:lvl3pPr marL="822960" indent="-228600" algn="l" rtl="0" eaLnBrk="1" latinLnBrk="0" hangingPunct="1">
              <a:spcBef>
                <a:spcPct val="20000"/>
              </a:spcBef>
              <a:buClr>
                <a:schemeClr val="accent3"/>
              </a:buClr>
              <a:buSzPct val="75000"/>
              <a:buFont typeface="Arial" pitchFamily="34" charset="0"/>
              <a:buChar char="•"/>
              <a:defRPr kumimoji="0" sz="1600" kern="1200">
                <a:solidFill>
                  <a:schemeClr val="accent5">
                    <a:lumMod val="50000"/>
                  </a:schemeClr>
                </a:solidFill>
                <a:latin typeface="Calibri" pitchFamily="34" charset="0"/>
                <a:ea typeface="+mn-ea"/>
                <a:cs typeface="Calibri" pitchFamily="34" charset="0"/>
              </a:defRPr>
            </a:lvl3pPr>
            <a:lvl4pPr marL="1097280" indent="-228600" algn="l" rtl="0" eaLnBrk="1" latinLnBrk="0" hangingPunct="1">
              <a:spcBef>
                <a:spcPct val="20000"/>
              </a:spcBef>
              <a:buClr>
                <a:schemeClr val="accent5">
                  <a:lumMod val="75000"/>
                </a:schemeClr>
              </a:buClr>
              <a:buSzPct val="70000"/>
              <a:buFont typeface="Arial" pitchFamily="34" charset="0"/>
              <a:buChar char="•"/>
              <a:defRPr kumimoji="0" sz="1400" kern="1200">
                <a:solidFill>
                  <a:schemeClr val="accent5">
                    <a:lumMod val="50000"/>
                  </a:schemeClr>
                </a:solidFill>
                <a:latin typeface="Calibri" pitchFamily="34" charset="0"/>
                <a:ea typeface="+mn-ea"/>
                <a:cs typeface="Calibri"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Calibri"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646B86">
                  <a:lumMod val="50000"/>
                </a:srgbClr>
              </a:buClr>
              <a:buFont typeface="Wingdings 2"/>
              <a:buNone/>
            </a:pPr>
            <a:r>
              <a:rPr lang="en-US" sz="1800" b="1" dirty="0">
                <a:solidFill>
                  <a:srgbClr val="009242"/>
                </a:solidFill>
              </a:rPr>
              <a:t>E-</a:t>
            </a:r>
            <a:r>
              <a:rPr lang="en-US" sz="1800" b="1" dirty="0" err="1">
                <a:solidFill>
                  <a:srgbClr val="009242"/>
                </a:solidFill>
              </a:rPr>
              <a:t>Contabilidad</a:t>
            </a:r>
            <a:endParaRPr lang="en-US" sz="1800" b="1" dirty="0">
              <a:solidFill>
                <a:srgbClr val="009242"/>
              </a:solidFill>
            </a:endParaRPr>
          </a:p>
          <a:p>
            <a:pPr lvl="1">
              <a:buClr>
                <a:srgbClr val="646B86">
                  <a:lumMod val="50000"/>
                </a:srgbClr>
              </a:buClr>
            </a:pPr>
            <a:r>
              <a:rPr lang="en-US" sz="1600" dirty="0" err="1">
                <a:solidFill>
                  <a:srgbClr val="646B86">
                    <a:lumMod val="50000"/>
                  </a:srgbClr>
                </a:solidFill>
              </a:rPr>
              <a:t>Liga</a:t>
            </a:r>
            <a:r>
              <a:rPr lang="en-US" sz="1600" dirty="0">
                <a:solidFill>
                  <a:srgbClr val="646B86">
                    <a:lumMod val="50000"/>
                  </a:srgbClr>
                </a:solidFill>
              </a:rPr>
              <a:t>  </a:t>
            </a:r>
            <a:r>
              <a:rPr lang="en-US" sz="1600" dirty="0" err="1">
                <a:solidFill>
                  <a:srgbClr val="646B86">
                    <a:lumMod val="50000"/>
                  </a:srgbClr>
                </a:solidFill>
              </a:rPr>
              <a:t>Automática</a:t>
            </a:r>
            <a:r>
              <a:rPr lang="en-US" sz="1600" dirty="0">
                <a:solidFill>
                  <a:srgbClr val="646B86">
                    <a:lumMod val="50000"/>
                  </a:srgbClr>
                </a:solidFill>
              </a:rPr>
              <a:t> de UUID a SAP-FI</a:t>
            </a:r>
          </a:p>
          <a:p>
            <a:pPr lvl="1">
              <a:buClr>
                <a:srgbClr val="646B86">
                  <a:lumMod val="50000"/>
                </a:srgbClr>
              </a:buClr>
            </a:pPr>
            <a:r>
              <a:rPr lang="en-US" sz="1600" dirty="0" err="1">
                <a:solidFill>
                  <a:srgbClr val="646B86">
                    <a:lumMod val="50000"/>
                  </a:srgbClr>
                </a:solidFill>
              </a:rPr>
              <a:t>Reportes</a:t>
            </a:r>
            <a:r>
              <a:rPr lang="en-US" sz="1600" dirty="0">
                <a:solidFill>
                  <a:srgbClr val="646B86">
                    <a:lumMod val="50000"/>
                  </a:srgbClr>
                </a:solidFill>
              </a:rPr>
              <a:t> de </a:t>
            </a:r>
            <a:r>
              <a:rPr lang="en-US" sz="1600" dirty="0" err="1">
                <a:solidFill>
                  <a:srgbClr val="646B86">
                    <a:lumMod val="50000"/>
                  </a:srgbClr>
                </a:solidFill>
              </a:rPr>
              <a:t>validación</a:t>
            </a:r>
            <a:r>
              <a:rPr lang="en-US" sz="1600" dirty="0">
                <a:solidFill>
                  <a:srgbClr val="646B86">
                    <a:lumMod val="50000"/>
                  </a:srgbClr>
                </a:solidFill>
              </a:rPr>
              <a:t>  para: </a:t>
            </a:r>
          </a:p>
          <a:p>
            <a:pPr lvl="2">
              <a:buClr>
                <a:srgbClr val="646B86">
                  <a:lumMod val="50000"/>
                </a:srgbClr>
              </a:buClr>
            </a:pPr>
            <a:r>
              <a:rPr lang="en-US" sz="1400" dirty="0" err="1">
                <a:solidFill>
                  <a:srgbClr val="646B86">
                    <a:lumMod val="50000"/>
                  </a:srgbClr>
                </a:solidFill>
              </a:rPr>
              <a:t>Cuentas</a:t>
            </a:r>
            <a:r>
              <a:rPr lang="en-US" sz="1400" dirty="0">
                <a:solidFill>
                  <a:srgbClr val="646B86">
                    <a:lumMod val="50000"/>
                  </a:srgbClr>
                </a:solidFill>
              </a:rPr>
              <a:t> de SAP no </a:t>
            </a:r>
            <a:r>
              <a:rPr lang="en-US" sz="1400" dirty="0" err="1">
                <a:solidFill>
                  <a:srgbClr val="646B86">
                    <a:lumMod val="50000"/>
                  </a:srgbClr>
                </a:solidFill>
              </a:rPr>
              <a:t>asignadas</a:t>
            </a:r>
            <a:endParaRPr lang="en-US" sz="1400" dirty="0">
              <a:solidFill>
                <a:srgbClr val="646B86">
                  <a:lumMod val="50000"/>
                </a:srgbClr>
              </a:solidFill>
            </a:endParaRPr>
          </a:p>
          <a:p>
            <a:pPr lvl="2">
              <a:buClr>
                <a:srgbClr val="646B86">
                  <a:lumMod val="50000"/>
                </a:srgbClr>
              </a:buClr>
            </a:pPr>
            <a:r>
              <a:rPr lang="en-US" sz="1400" dirty="0" err="1">
                <a:solidFill>
                  <a:srgbClr val="646B86">
                    <a:lumMod val="50000"/>
                  </a:srgbClr>
                </a:solidFill>
              </a:rPr>
              <a:t>Tipos</a:t>
            </a:r>
            <a:r>
              <a:rPr lang="en-US" sz="1400" dirty="0">
                <a:solidFill>
                  <a:srgbClr val="646B86">
                    <a:lumMod val="50000"/>
                  </a:srgbClr>
                </a:solidFill>
              </a:rPr>
              <a:t> de </a:t>
            </a:r>
            <a:r>
              <a:rPr lang="en-US" sz="1400" dirty="0" err="1">
                <a:solidFill>
                  <a:srgbClr val="646B86">
                    <a:lumMod val="50000"/>
                  </a:srgbClr>
                </a:solidFill>
              </a:rPr>
              <a:t>documentos</a:t>
            </a:r>
            <a:r>
              <a:rPr lang="en-US" sz="1400" dirty="0">
                <a:solidFill>
                  <a:srgbClr val="646B86">
                    <a:lumMod val="50000"/>
                  </a:srgbClr>
                </a:solidFill>
              </a:rPr>
              <a:t> de SAP no </a:t>
            </a:r>
            <a:r>
              <a:rPr lang="en-US" sz="1400" dirty="0" err="1">
                <a:solidFill>
                  <a:srgbClr val="646B86">
                    <a:lumMod val="50000"/>
                  </a:srgbClr>
                </a:solidFill>
              </a:rPr>
              <a:t>asignados</a:t>
            </a:r>
            <a:r>
              <a:rPr lang="en-US" sz="1400" dirty="0">
                <a:solidFill>
                  <a:srgbClr val="646B86">
                    <a:lumMod val="50000"/>
                  </a:srgbClr>
                </a:solidFill>
              </a:rPr>
              <a:t>.</a:t>
            </a:r>
          </a:p>
          <a:p>
            <a:pPr lvl="2">
              <a:buClr>
                <a:srgbClr val="646B86">
                  <a:lumMod val="50000"/>
                </a:srgbClr>
              </a:buClr>
            </a:pPr>
            <a:r>
              <a:rPr lang="en-US" sz="1400" dirty="0" err="1">
                <a:solidFill>
                  <a:srgbClr val="646B86">
                    <a:lumMod val="50000"/>
                  </a:srgbClr>
                </a:solidFill>
              </a:rPr>
              <a:t>Documentos</a:t>
            </a:r>
            <a:r>
              <a:rPr lang="en-US" sz="1400" dirty="0">
                <a:solidFill>
                  <a:srgbClr val="646B86">
                    <a:lumMod val="50000"/>
                  </a:srgbClr>
                </a:solidFill>
              </a:rPr>
              <a:t> </a:t>
            </a:r>
            <a:r>
              <a:rPr lang="en-US" sz="1400" dirty="0" err="1">
                <a:solidFill>
                  <a:srgbClr val="646B86">
                    <a:lumMod val="50000"/>
                  </a:srgbClr>
                </a:solidFill>
              </a:rPr>
              <a:t>contables</a:t>
            </a:r>
            <a:r>
              <a:rPr lang="en-US" sz="1400" dirty="0">
                <a:solidFill>
                  <a:srgbClr val="646B86">
                    <a:lumMod val="50000"/>
                  </a:srgbClr>
                </a:solidFill>
              </a:rPr>
              <a:t> de SAP no </a:t>
            </a:r>
            <a:r>
              <a:rPr lang="en-US" sz="1400" dirty="0" err="1">
                <a:solidFill>
                  <a:srgbClr val="646B86">
                    <a:lumMod val="50000"/>
                  </a:srgbClr>
                </a:solidFill>
              </a:rPr>
              <a:t>ligados</a:t>
            </a:r>
            <a:r>
              <a:rPr lang="en-US" sz="1400" dirty="0">
                <a:solidFill>
                  <a:srgbClr val="646B86">
                    <a:lumMod val="50000"/>
                  </a:srgbClr>
                </a:solidFill>
              </a:rPr>
              <a:t>.</a:t>
            </a:r>
          </a:p>
          <a:p>
            <a:pPr lvl="2">
              <a:buClr>
                <a:srgbClr val="646B86">
                  <a:lumMod val="50000"/>
                </a:srgbClr>
              </a:buClr>
            </a:pPr>
            <a:r>
              <a:rPr lang="en-US" sz="1400" dirty="0" err="1">
                <a:solidFill>
                  <a:srgbClr val="646B86">
                    <a:lumMod val="50000"/>
                  </a:srgbClr>
                </a:solidFill>
              </a:rPr>
              <a:t>Pagos</a:t>
            </a:r>
            <a:r>
              <a:rPr lang="en-US" sz="1400" dirty="0">
                <a:solidFill>
                  <a:srgbClr val="646B86">
                    <a:lumMod val="50000"/>
                  </a:srgbClr>
                </a:solidFill>
              </a:rPr>
              <a:t>  con </a:t>
            </a:r>
            <a:r>
              <a:rPr lang="en-US" sz="1400" dirty="0" err="1">
                <a:solidFill>
                  <a:srgbClr val="646B86">
                    <a:lumMod val="50000"/>
                  </a:srgbClr>
                </a:solidFill>
              </a:rPr>
              <a:t>información</a:t>
            </a:r>
            <a:r>
              <a:rPr lang="en-US" sz="1400" dirty="0">
                <a:solidFill>
                  <a:srgbClr val="646B86">
                    <a:lumMod val="50000"/>
                  </a:srgbClr>
                </a:solidFill>
              </a:rPr>
              <a:t> de  </a:t>
            </a:r>
            <a:r>
              <a:rPr lang="en-US" sz="1400" dirty="0" err="1">
                <a:solidFill>
                  <a:srgbClr val="646B86">
                    <a:lumMod val="50000"/>
                  </a:srgbClr>
                </a:solidFill>
              </a:rPr>
              <a:t>de</a:t>
            </a:r>
            <a:r>
              <a:rPr lang="en-US" sz="1400" dirty="0">
                <a:solidFill>
                  <a:srgbClr val="646B86">
                    <a:lumMod val="50000"/>
                  </a:srgbClr>
                </a:solidFill>
              </a:rPr>
              <a:t> </a:t>
            </a:r>
            <a:r>
              <a:rPr lang="en-US" sz="1400" dirty="0" err="1">
                <a:solidFill>
                  <a:srgbClr val="646B86">
                    <a:lumMod val="50000"/>
                  </a:srgbClr>
                </a:solidFill>
              </a:rPr>
              <a:t>bancos</a:t>
            </a:r>
            <a:r>
              <a:rPr lang="en-US" sz="1400" dirty="0">
                <a:solidFill>
                  <a:srgbClr val="646B86">
                    <a:lumMod val="50000"/>
                  </a:srgbClr>
                </a:solidFill>
              </a:rPr>
              <a:t> </a:t>
            </a:r>
            <a:r>
              <a:rPr lang="en-US" sz="1400" dirty="0" err="1">
                <a:solidFill>
                  <a:srgbClr val="646B86">
                    <a:lumMod val="50000"/>
                  </a:srgbClr>
                </a:solidFill>
              </a:rPr>
              <a:t>incorrecta</a:t>
            </a:r>
            <a:r>
              <a:rPr lang="en-US" sz="1400" dirty="0">
                <a:solidFill>
                  <a:srgbClr val="646B86">
                    <a:lumMod val="50000"/>
                  </a:srgbClr>
                </a:solidFill>
              </a:rPr>
              <a:t>.</a:t>
            </a:r>
          </a:p>
          <a:p>
            <a:pPr lvl="2">
              <a:buClr>
                <a:srgbClr val="646B86">
                  <a:lumMod val="50000"/>
                </a:srgbClr>
              </a:buClr>
            </a:pPr>
            <a:r>
              <a:rPr lang="en-US" sz="1400" dirty="0">
                <a:solidFill>
                  <a:srgbClr val="646B86">
                    <a:lumMod val="50000"/>
                  </a:srgbClr>
                </a:solidFill>
              </a:rPr>
              <a:t> XML de </a:t>
            </a:r>
            <a:r>
              <a:rPr lang="en-US" sz="1400" dirty="0" err="1">
                <a:solidFill>
                  <a:srgbClr val="646B86">
                    <a:lumMod val="50000"/>
                  </a:srgbClr>
                </a:solidFill>
              </a:rPr>
              <a:t>nómina</a:t>
            </a:r>
            <a:r>
              <a:rPr lang="en-US" sz="1400" dirty="0">
                <a:solidFill>
                  <a:srgbClr val="646B86">
                    <a:lumMod val="50000"/>
                  </a:srgbClr>
                </a:solidFill>
              </a:rPr>
              <a:t> para </a:t>
            </a:r>
            <a:r>
              <a:rPr lang="en-US" sz="1400" dirty="0" err="1">
                <a:solidFill>
                  <a:srgbClr val="646B86">
                    <a:lumMod val="50000"/>
                  </a:srgbClr>
                </a:solidFill>
              </a:rPr>
              <a:t>añadirlo</a:t>
            </a:r>
            <a:r>
              <a:rPr lang="en-US" sz="1400" dirty="0">
                <a:solidFill>
                  <a:srgbClr val="646B86">
                    <a:lumMod val="50000"/>
                  </a:srgbClr>
                </a:solidFill>
              </a:rPr>
              <a:t> al </a:t>
            </a:r>
            <a:r>
              <a:rPr lang="en-US" sz="1400" dirty="0" err="1">
                <a:solidFill>
                  <a:srgbClr val="646B86">
                    <a:lumMod val="50000"/>
                  </a:srgbClr>
                </a:solidFill>
              </a:rPr>
              <a:t>Posteo</a:t>
            </a:r>
            <a:endParaRPr lang="en-US" sz="1400" dirty="0">
              <a:solidFill>
                <a:srgbClr val="646B86">
                  <a:lumMod val="50000"/>
                </a:srgbClr>
              </a:solidFill>
            </a:endParaRPr>
          </a:p>
          <a:p>
            <a:pPr lvl="2">
              <a:buClr>
                <a:srgbClr val="646B86">
                  <a:lumMod val="50000"/>
                </a:srgbClr>
              </a:buClr>
            </a:pPr>
            <a:r>
              <a:rPr lang="es-MX" sz="1400" dirty="0">
                <a:solidFill>
                  <a:srgbClr val="646B86">
                    <a:lumMod val="50000"/>
                  </a:srgbClr>
                </a:solidFill>
              </a:rPr>
              <a:t>Y mucho más</a:t>
            </a:r>
            <a:endParaRPr lang="en-US" sz="4400" dirty="0">
              <a:solidFill>
                <a:srgbClr val="009242"/>
              </a:solidFill>
            </a:endParaRPr>
          </a:p>
          <a:p>
            <a:pPr lvl="1">
              <a:buClr>
                <a:srgbClr val="646B86">
                  <a:lumMod val="50000"/>
                </a:srgbClr>
              </a:buClr>
            </a:pPr>
            <a:endParaRPr lang="en-US" sz="1300" dirty="0">
              <a:solidFill>
                <a:srgbClr val="646B86">
                  <a:lumMod val="50000"/>
                </a:srgbClr>
              </a:solidFill>
            </a:endParaRPr>
          </a:p>
        </p:txBody>
      </p:sp>
      <p:pic>
        <p:nvPicPr>
          <p:cNvPr id="6" name="Picture 7"/>
          <p:cNvPicPr/>
          <p:nvPr/>
        </p:nvPicPr>
        <p:blipFill>
          <a:blip r:embed="rId2" cstate="email">
            <a:extLst>
              <a:ext uri="{28A0092B-C50C-407E-A947-70E740481C1C}">
                <a14:useLocalDpi xmlns:a14="http://schemas.microsoft.com/office/drawing/2010/main"/>
              </a:ext>
            </a:extLst>
          </a:blip>
          <a:stretch>
            <a:fillRect/>
          </a:stretch>
        </p:blipFill>
        <p:spPr>
          <a:xfrm>
            <a:off x="4596699" y="1135665"/>
            <a:ext cx="4102408" cy="2173169"/>
          </a:xfrm>
          <a:prstGeom prst="rect">
            <a:avLst/>
          </a:prstGeom>
        </p:spPr>
      </p:pic>
    </p:spTree>
    <p:extLst>
      <p:ext uri="{BB962C8B-B14F-4D97-AF65-F5344CB8AC3E}">
        <p14:creationId xmlns:p14="http://schemas.microsoft.com/office/powerpoint/2010/main" val="677261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1751" y="307848"/>
            <a:ext cx="7369433" cy="758952"/>
          </a:xfrm>
          <a:prstGeom prst="rect">
            <a:avLst/>
          </a:prstGeom>
        </p:spPr>
        <p:txBody>
          <a:bodyPr>
            <a:noAutofit/>
          </a:bodyPr>
          <a:lstStyle>
            <a:lvl1pPr algn="l" rtl="0" eaLnBrk="1" latinLnBrk="0" hangingPunct="1">
              <a:spcBef>
                <a:spcPct val="0"/>
              </a:spcBef>
              <a:buNone/>
              <a:defRPr kumimoji="0" sz="2800" b="1" kern="1200">
                <a:solidFill>
                  <a:srgbClr val="114166"/>
                </a:solidFill>
                <a:latin typeface="Calibri" pitchFamily="34" charset="0"/>
                <a:ea typeface="+mj-ea"/>
                <a:cs typeface="Calibri" pitchFamily="34" charset="0"/>
              </a:defRPr>
            </a:lvl1pPr>
          </a:lstStyle>
          <a:p>
            <a:r>
              <a:rPr lang="en-US" sz="2400" dirty="0"/>
              <a:t>Invoiceware International – SAP Hybrid Cloud</a:t>
            </a:r>
            <a:br>
              <a:rPr lang="en-US" sz="2400" dirty="0"/>
            </a:br>
            <a:r>
              <a:rPr lang="en-US" sz="2400" b="0" dirty="0" err="1"/>
              <a:t>Menor</a:t>
            </a:r>
            <a:r>
              <a:rPr lang="en-US" sz="2400" b="0" dirty="0"/>
              <a:t> </a:t>
            </a:r>
            <a:r>
              <a:rPr lang="en-US" sz="2400" b="0" dirty="0" err="1"/>
              <a:t>Costo</a:t>
            </a:r>
            <a:r>
              <a:rPr lang="en-US" sz="2400" b="0" dirty="0"/>
              <a:t> </a:t>
            </a:r>
            <a:r>
              <a:rPr lang="en-US" sz="2400" b="0" dirty="0" err="1"/>
              <a:t>Presente</a:t>
            </a:r>
            <a:r>
              <a:rPr lang="en-US" sz="2400" b="0" dirty="0"/>
              <a:t> y </a:t>
            </a:r>
            <a:r>
              <a:rPr lang="en-US" sz="2400" b="0" dirty="0" err="1"/>
              <a:t>Futuro</a:t>
            </a:r>
            <a:r>
              <a:rPr lang="en-US" sz="2400" b="0" dirty="0"/>
              <a:t> </a:t>
            </a:r>
            <a:endParaRPr lang="en-US" sz="2400" dirty="0"/>
          </a:p>
        </p:txBody>
      </p:sp>
      <p:grpSp>
        <p:nvGrpSpPr>
          <p:cNvPr id="55" name="Grupo 54"/>
          <p:cNvGrpSpPr/>
          <p:nvPr/>
        </p:nvGrpSpPr>
        <p:grpSpPr>
          <a:xfrm>
            <a:off x="516292" y="1363162"/>
            <a:ext cx="8002087" cy="2010828"/>
            <a:chOff x="212843" y="1363161"/>
            <a:chExt cx="6960552" cy="2602499"/>
          </a:xfrm>
        </p:grpSpPr>
        <p:sp>
          <p:nvSpPr>
            <p:cNvPr id="21" name="Rectangle 67"/>
            <p:cNvSpPr>
              <a:spLocks noChangeArrowheads="1"/>
            </p:cNvSpPr>
            <p:nvPr/>
          </p:nvSpPr>
          <p:spPr bwMode="gray">
            <a:xfrm>
              <a:off x="212843" y="1363161"/>
              <a:ext cx="6960552" cy="2602499"/>
            </a:xfrm>
            <a:prstGeom prst="rect">
              <a:avLst/>
            </a:prstGeom>
            <a:noFill/>
            <a:ln w="57150" algn="ctr">
              <a:solidFill>
                <a:srgbClr val="009242"/>
              </a:solidFill>
              <a:miter lim="800000"/>
              <a:headEnd/>
              <a:tailEnd/>
            </a:ln>
            <a:effectLst/>
            <a:extLst>
              <a:ext uri="{909E8E84-426E-40dd-AFC4-6F175D3DCCD1}">
                <a14:hiddenFill xmlns:a14="http://schemas.microsoft.com/office/drawing/2010/main">
                  <a:solidFill>
                    <a:schemeClr val="folHlink">
                      <a:alpha val="67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latin typeface="Calibri" panose="020F0502020204030204" pitchFamily="34" charset="0"/>
              </a:endParaRPr>
            </a:p>
          </p:txBody>
        </p:sp>
        <p:grpSp>
          <p:nvGrpSpPr>
            <p:cNvPr id="22" name="Grupo 21"/>
            <p:cNvGrpSpPr/>
            <p:nvPr/>
          </p:nvGrpSpPr>
          <p:grpSpPr>
            <a:xfrm>
              <a:off x="381000" y="1468015"/>
              <a:ext cx="6746081" cy="2311574"/>
              <a:chOff x="381000" y="1468015"/>
              <a:chExt cx="7290185" cy="2376360"/>
            </a:xfrm>
          </p:grpSpPr>
          <p:sp>
            <p:nvSpPr>
              <p:cNvPr id="23" name="AutoShape 32"/>
              <p:cNvSpPr>
                <a:spLocks noChangeArrowheads="1"/>
              </p:cNvSpPr>
              <p:nvPr/>
            </p:nvSpPr>
            <p:spPr bwMode="ltGray">
              <a:xfrm>
                <a:off x="381000" y="1640928"/>
                <a:ext cx="3581400" cy="2091251"/>
              </a:xfrm>
              <a:prstGeom prst="roundRect">
                <a:avLst>
                  <a:gd name="adj" fmla="val 5977"/>
                </a:avLst>
              </a:prstGeom>
              <a:gradFill rotWithShape="1">
                <a:gsLst>
                  <a:gs pos="0">
                    <a:srgbClr val="336699"/>
                  </a:gs>
                  <a:gs pos="100000">
                    <a:srgbClr val="003366"/>
                  </a:gs>
                </a:gsLst>
                <a:lin ang="2700000" scaled="1"/>
              </a:gradFill>
              <a:ln w="12700" algn="ctr">
                <a:solidFill>
                  <a:srgbClr val="C6C6C6"/>
                </a:solidFill>
                <a:round/>
                <a:headEnd/>
                <a:tailEnd/>
              </a:ln>
              <a:effectLst>
                <a:prstShdw prst="shdw17" dist="17961" dir="2700000">
                  <a:srgbClr val="777777"/>
                </a:prstShdw>
              </a:effectLst>
            </p:spPr>
            <p:txBody>
              <a:bodyPr wrap="none" lIns="0" tIns="36000" rIns="0" bIns="9144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Font typeface="Wingdings" panose="05000000000000000000" pitchFamily="2" charset="2"/>
                  <a:buNone/>
                </a:pPr>
                <a:endParaRPr lang="en-US" sz="1200">
                  <a:solidFill>
                    <a:schemeClr val="bg1"/>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24" name="Text Box 5"/>
              <p:cNvSpPr txBox="1">
                <a:spLocks noChangeArrowheads="1"/>
              </p:cNvSpPr>
              <p:nvPr/>
            </p:nvSpPr>
            <p:spPr bwMode="white">
              <a:xfrm>
                <a:off x="1359276" y="1660771"/>
                <a:ext cx="969217" cy="371513"/>
              </a:xfrm>
              <a:prstGeom prst="rect">
                <a:avLst/>
              </a:prstGeom>
              <a:noFill/>
              <a:ln w="19050" algn="ctr">
                <a:noFill/>
                <a:miter lim="800000"/>
                <a:headEnd/>
                <a:tailEnd/>
              </a:ln>
              <a:effectLst/>
            </p:spPr>
            <p:txBody>
              <a:bodyPr wrap="none" lIns="90000" tIns="46800" rIns="90000" bIns="46800">
                <a:spAutoFit/>
              </a:bodyPr>
              <a:lstStyle/>
              <a:p>
                <a:pPr marL="244475" indent="-244475">
                  <a:defRPr/>
                </a:pPr>
                <a:r>
                  <a:rPr lang="en-US" b="1" dirty="0">
                    <a:solidFill>
                      <a:schemeClr val="bg1"/>
                    </a:solidFill>
                    <a:latin typeface="Calibri" panose="020F0502020204030204" pitchFamily="34" charset="0"/>
                    <a:ea typeface="Arial Unicode MS" pitchFamily="34" charset="-128"/>
                    <a:cs typeface="Arial Unicode MS" pitchFamily="34" charset="-128"/>
                  </a:rPr>
                  <a:t>SAP ERP</a:t>
                </a:r>
              </a:p>
            </p:txBody>
          </p:sp>
          <p:grpSp>
            <p:nvGrpSpPr>
              <p:cNvPr id="25" name="Group 1"/>
              <p:cNvGrpSpPr/>
              <p:nvPr/>
            </p:nvGrpSpPr>
            <p:grpSpPr>
              <a:xfrm>
                <a:off x="889035" y="2068666"/>
                <a:ext cx="1635344" cy="901504"/>
                <a:chOff x="497337" y="2617788"/>
                <a:chExt cx="3079070" cy="1878012"/>
              </a:xfrm>
            </p:grpSpPr>
            <p:sp>
              <p:nvSpPr>
                <p:cNvPr id="37" name="AutoShape 12"/>
                <p:cNvSpPr>
                  <a:spLocks noChangeArrowheads="1"/>
                </p:cNvSpPr>
                <p:nvPr/>
              </p:nvSpPr>
              <p:spPr bwMode="gray">
                <a:xfrm>
                  <a:off x="497337" y="3148719"/>
                  <a:ext cx="3079070" cy="1316076"/>
                </a:xfrm>
                <a:prstGeom prst="roundRect">
                  <a:avLst>
                    <a:gd name="adj" fmla="val 16667"/>
                  </a:avLst>
                </a:prstGeom>
                <a:gradFill rotWithShape="1">
                  <a:gsLst>
                    <a:gs pos="0">
                      <a:srgbClr val="336699"/>
                    </a:gs>
                    <a:gs pos="100000">
                      <a:srgbClr val="003366"/>
                    </a:gs>
                  </a:gsLst>
                  <a:lin ang="2700000" scaled="1"/>
                </a:gradFill>
                <a:ln w="6350" algn="ctr">
                  <a:solidFill>
                    <a:srgbClr val="C6C6C6"/>
                  </a:solidFill>
                  <a:round/>
                  <a:headEnd/>
                  <a:tailEnd/>
                </a:ln>
                <a:effectLst>
                  <a:innerShdw blurRad="63500" dist="50800" dir="13500000">
                    <a:prstClr val="black">
                      <a:alpha val="50000"/>
                    </a:prstClr>
                  </a:innerShdw>
                </a:effectLst>
              </p:spPr>
              <p:txBody>
                <a:bodyPr wrap="none" lIns="0" tIns="0" rIns="0" bIns="0" anchor="ctr"/>
                <a:lstStyle/>
                <a:p>
                  <a:pPr>
                    <a:lnSpc>
                      <a:spcPct val="80000"/>
                    </a:lnSpc>
                    <a:buFont typeface="Wingdings" pitchFamily="2" charset="2"/>
                    <a:buNone/>
                    <a:defRPr/>
                  </a:pPr>
                  <a:endParaRPr lang="en-US" sz="1200" b="0">
                    <a:solidFill>
                      <a:schemeClr val="bg1"/>
                    </a:solidFill>
                    <a:latin typeface="Calibri" panose="020F0502020204030204" pitchFamily="34" charset="0"/>
                    <a:ea typeface="Arial Unicode MS" pitchFamily="34" charset="-128"/>
                    <a:cs typeface="Arial Unicode MS" pitchFamily="34" charset="-128"/>
                  </a:endParaRPr>
                </a:p>
              </p:txBody>
            </p:sp>
            <p:sp>
              <p:nvSpPr>
                <p:cNvPr id="38" name="AutoShape 8"/>
                <p:cNvSpPr>
                  <a:spLocks noChangeArrowheads="1"/>
                </p:cNvSpPr>
                <p:nvPr/>
              </p:nvSpPr>
              <p:spPr bwMode="gray">
                <a:xfrm>
                  <a:off x="1128713" y="3116263"/>
                  <a:ext cx="566737" cy="1379537"/>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buClr>
                      <a:srgbClr val="44697D"/>
                    </a:buClr>
                    <a:buSzPct val="80000"/>
                    <a:buFont typeface="Wingdings" pitchFamily="2" charset="2"/>
                    <a:buNone/>
                    <a:defRPr/>
                  </a:pPr>
                  <a:endParaRPr lang="en-US" sz="1000" b="0">
                    <a:solidFill>
                      <a:srgbClr val="0099CC"/>
                    </a:solidFill>
                    <a:latin typeface="Calibri" panose="020F0502020204030204" pitchFamily="34" charset="0"/>
                    <a:ea typeface="Arial Unicode MS" pitchFamily="34" charset="-128"/>
                    <a:cs typeface="Arial Unicode MS" pitchFamily="34" charset="-128"/>
                  </a:endParaRPr>
                </a:p>
              </p:txBody>
            </p:sp>
            <p:sp>
              <p:nvSpPr>
                <p:cNvPr id="39" name="AutoShape 9"/>
                <p:cNvSpPr>
                  <a:spLocks noChangeArrowheads="1"/>
                </p:cNvSpPr>
                <p:nvPr/>
              </p:nvSpPr>
              <p:spPr bwMode="gray">
                <a:xfrm>
                  <a:off x="1768475" y="3116263"/>
                  <a:ext cx="566738" cy="1379537"/>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buClr>
                      <a:srgbClr val="44697D"/>
                    </a:buClr>
                    <a:buSzPct val="80000"/>
                    <a:buFont typeface="Wingdings" pitchFamily="2" charset="2"/>
                    <a:buNone/>
                    <a:defRPr/>
                  </a:pPr>
                  <a:endParaRPr lang="en-US" sz="1000" b="0">
                    <a:solidFill>
                      <a:srgbClr val="0099CC"/>
                    </a:solidFill>
                    <a:latin typeface="Calibri" panose="020F0502020204030204" pitchFamily="34" charset="0"/>
                    <a:ea typeface="Arial Unicode MS" pitchFamily="34" charset="-128"/>
                    <a:cs typeface="Arial Unicode MS" pitchFamily="34" charset="-128"/>
                  </a:endParaRPr>
                </a:p>
              </p:txBody>
            </p:sp>
            <p:sp>
              <p:nvSpPr>
                <p:cNvPr id="40" name="AutoShape 11"/>
                <p:cNvSpPr>
                  <a:spLocks noChangeArrowheads="1"/>
                </p:cNvSpPr>
                <p:nvPr/>
              </p:nvSpPr>
              <p:spPr bwMode="gray">
                <a:xfrm>
                  <a:off x="2411413" y="3116263"/>
                  <a:ext cx="566737" cy="1379537"/>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buClr>
                      <a:srgbClr val="44697D"/>
                    </a:buClr>
                    <a:buSzPct val="80000"/>
                    <a:buFont typeface="Wingdings" pitchFamily="2" charset="2"/>
                    <a:buNone/>
                    <a:defRPr/>
                  </a:pPr>
                  <a:endParaRPr lang="en-US" sz="1000" b="0">
                    <a:solidFill>
                      <a:srgbClr val="0099CC"/>
                    </a:solidFill>
                    <a:latin typeface="Calibri" panose="020F0502020204030204" pitchFamily="34" charset="0"/>
                    <a:ea typeface="Arial Unicode MS" pitchFamily="34" charset="-128"/>
                    <a:cs typeface="Arial Unicode MS" pitchFamily="34" charset="-128"/>
                  </a:endParaRPr>
                </a:p>
              </p:txBody>
            </p:sp>
            <p:sp>
              <p:nvSpPr>
                <p:cNvPr id="41" name="AutoShape 16"/>
                <p:cNvSpPr>
                  <a:spLocks noChangeArrowheads="1"/>
                </p:cNvSpPr>
                <p:nvPr/>
              </p:nvSpPr>
              <p:spPr bwMode="white">
                <a:xfrm flipV="1">
                  <a:off x="1836738" y="2617788"/>
                  <a:ext cx="315912" cy="222250"/>
                </a:xfrm>
                <a:prstGeom prst="chevron">
                  <a:avLst>
                    <a:gd name="adj" fmla="val 50305"/>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42" name="AutoShape 17"/>
                <p:cNvSpPr>
                  <a:spLocks noChangeArrowheads="1"/>
                </p:cNvSpPr>
                <p:nvPr/>
              </p:nvSpPr>
              <p:spPr bwMode="white">
                <a:xfrm flipV="1">
                  <a:off x="2105025" y="2617788"/>
                  <a:ext cx="315913" cy="222250"/>
                </a:xfrm>
                <a:prstGeom prst="chevron">
                  <a:avLst>
                    <a:gd name="adj" fmla="val 50610"/>
                  </a:avLst>
                </a:prstGeom>
                <a:gradFill flip="none" rotWithShape="1">
                  <a:gsLst>
                    <a:gs pos="0">
                      <a:srgbClr val="844C54">
                        <a:shade val="30000"/>
                        <a:satMod val="115000"/>
                      </a:srgbClr>
                    </a:gs>
                    <a:gs pos="50000">
                      <a:srgbClr val="844C54">
                        <a:shade val="67500"/>
                        <a:satMod val="115000"/>
                      </a:srgbClr>
                    </a:gs>
                    <a:gs pos="100000">
                      <a:srgbClr val="844C54">
                        <a:shade val="100000"/>
                        <a:satMod val="115000"/>
                      </a:srgb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43" name="AutoShape 18"/>
                <p:cNvSpPr>
                  <a:spLocks noChangeArrowheads="1"/>
                </p:cNvSpPr>
                <p:nvPr/>
              </p:nvSpPr>
              <p:spPr bwMode="white">
                <a:xfrm flipV="1">
                  <a:off x="1570038" y="2617788"/>
                  <a:ext cx="315912" cy="222250"/>
                </a:xfrm>
                <a:prstGeom prst="chevron">
                  <a:avLst>
                    <a:gd name="adj" fmla="val 50305"/>
                  </a:avLst>
                </a:prstGeom>
                <a:gradFill flip="none" rotWithShape="1">
                  <a:gsLst>
                    <a:gs pos="0">
                      <a:srgbClr val="844C54">
                        <a:shade val="30000"/>
                        <a:satMod val="115000"/>
                      </a:srgbClr>
                    </a:gs>
                    <a:gs pos="50000">
                      <a:srgbClr val="844C54">
                        <a:shade val="67500"/>
                        <a:satMod val="115000"/>
                      </a:srgbClr>
                    </a:gs>
                    <a:gs pos="100000">
                      <a:srgbClr val="844C54">
                        <a:shade val="100000"/>
                        <a:satMod val="115000"/>
                      </a:srgb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44" name="AutoShape 19"/>
                <p:cNvSpPr>
                  <a:spLocks noChangeArrowheads="1"/>
                </p:cNvSpPr>
                <p:nvPr/>
              </p:nvSpPr>
              <p:spPr bwMode="white">
                <a:xfrm flipV="1">
                  <a:off x="2373313" y="2617788"/>
                  <a:ext cx="315912" cy="222250"/>
                </a:xfrm>
                <a:prstGeom prst="chevron">
                  <a:avLst>
                    <a:gd name="adj" fmla="val 50305"/>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45" name="AutoShape 20"/>
                <p:cNvSpPr>
                  <a:spLocks noChangeArrowheads="1"/>
                </p:cNvSpPr>
                <p:nvPr/>
              </p:nvSpPr>
              <p:spPr bwMode="white">
                <a:xfrm flipV="1">
                  <a:off x="2641600" y="2617788"/>
                  <a:ext cx="315913" cy="222250"/>
                </a:xfrm>
                <a:prstGeom prst="chevron">
                  <a:avLst>
                    <a:gd name="adj" fmla="val 5030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46" name="AutoShape 74"/>
                <p:cNvSpPr>
                  <a:spLocks noChangeArrowheads="1"/>
                </p:cNvSpPr>
                <p:nvPr/>
              </p:nvSpPr>
              <p:spPr bwMode="white">
                <a:xfrm>
                  <a:off x="596900" y="3336925"/>
                  <a:ext cx="366713" cy="263525"/>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47" name="AutoShape 74"/>
                <p:cNvSpPr>
                  <a:spLocks noChangeArrowheads="1"/>
                </p:cNvSpPr>
                <p:nvPr/>
              </p:nvSpPr>
              <p:spPr bwMode="white">
                <a:xfrm>
                  <a:off x="949325" y="3336925"/>
                  <a:ext cx="366713" cy="263525"/>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48" name="AutoShape 74"/>
                <p:cNvSpPr>
                  <a:spLocks noChangeArrowheads="1"/>
                </p:cNvSpPr>
                <p:nvPr/>
              </p:nvSpPr>
              <p:spPr bwMode="white">
                <a:xfrm>
                  <a:off x="1300163" y="3336925"/>
                  <a:ext cx="368300" cy="263525"/>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49" name="AutoShape 74"/>
                <p:cNvSpPr>
                  <a:spLocks noChangeArrowheads="1"/>
                </p:cNvSpPr>
                <p:nvPr/>
              </p:nvSpPr>
              <p:spPr bwMode="white">
                <a:xfrm>
                  <a:off x="1654175" y="3336925"/>
                  <a:ext cx="366713" cy="263525"/>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50" name="AutoShape 74"/>
                <p:cNvSpPr>
                  <a:spLocks noChangeArrowheads="1"/>
                </p:cNvSpPr>
                <p:nvPr/>
              </p:nvSpPr>
              <p:spPr bwMode="white">
                <a:xfrm>
                  <a:off x="3160713" y="3336925"/>
                  <a:ext cx="366712" cy="263525"/>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51" name="AutoShape 74"/>
                <p:cNvSpPr>
                  <a:spLocks noChangeArrowheads="1"/>
                </p:cNvSpPr>
                <p:nvPr/>
              </p:nvSpPr>
              <p:spPr bwMode="white">
                <a:xfrm>
                  <a:off x="2843213" y="3336925"/>
                  <a:ext cx="366712" cy="263525"/>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52" name="AutoShape 74"/>
                <p:cNvSpPr>
                  <a:spLocks noChangeArrowheads="1"/>
                </p:cNvSpPr>
                <p:nvPr/>
              </p:nvSpPr>
              <p:spPr bwMode="white">
                <a:xfrm>
                  <a:off x="1631950" y="3709988"/>
                  <a:ext cx="366713" cy="263525"/>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53" name="AutoShape 74"/>
                <p:cNvSpPr>
                  <a:spLocks noChangeArrowheads="1"/>
                </p:cNvSpPr>
                <p:nvPr/>
              </p:nvSpPr>
              <p:spPr bwMode="white">
                <a:xfrm>
                  <a:off x="1984375" y="3709988"/>
                  <a:ext cx="366713" cy="263525"/>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54" name="AutoShape 74"/>
                <p:cNvSpPr>
                  <a:spLocks noChangeArrowheads="1"/>
                </p:cNvSpPr>
                <p:nvPr/>
              </p:nvSpPr>
              <p:spPr bwMode="white">
                <a:xfrm>
                  <a:off x="2336800" y="3709988"/>
                  <a:ext cx="368300" cy="263525"/>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grpSp>
          <p:grpSp>
            <p:nvGrpSpPr>
              <p:cNvPr id="26" name="Group 3"/>
              <p:cNvGrpSpPr/>
              <p:nvPr/>
            </p:nvGrpSpPr>
            <p:grpSpPr>
              <a:xfrm>
                <a:off x="3010355" y="1468015"/>
                <a:ext cx="1377504" cy="2376360"/>
                <a:chOff x="2427098" y="1477200"/>
                <a:chExt cx="1377504" cy="2376360"/>
              </a:xfrm>
            </p:grpSpPr>
            <p:sp>
              <p:nvSpPr>
                <p:cNvPr id="29" name="AutoShape 79"/>
                <p:cNvSpPr>
                  <a:spLocks noChangeArrowheads="1"/>
                </p:cNvSpPr>
                <p:nvPr/>
              </p:nvSpPr>
              <p:spPr bwMode="gray">
                <a:xfrm flipH="1">
                  <a:off x="2427098" y="1477200"/>
                  <a:ext cx="1377504" cy="2376360"/>
                </a:xfrm>
                <a:prstGeom prst="roundRect">
                  <a:avLst>
                    <a:gd name="adj" fmla="val 16667"/>
                  </a:avLst>
                </a:prstGeom>
                <a:gradFill flip="none" rotWithShape="1">
                  <a:gsLst>
                    <a:gs pos="0">
                      <a:srgbClr val="336699"/>
                    </a:gs>
                    <a:gs pos="100000">
                      <a:srgbClr val="003366"/>
                    </a:gs>
                  </a:gsLst>
                  <a:path path="circle">
                    <a:fillToRect l="100000" b="100000"/>
                  </a:path>
                  <a:tileRect t="-100000" r="-100000"/>
                </a:gradFill>
                <a:ln w="76200" algn="ctr">
                  <a:solidFill>
                    <a:srgbClr val="009242"/>
                  </a:solidFill>
                  <a:round/>
                  <a:headEnd/>
                  <a:tailEnd/>
                </a:ln>
                <a:effectLst>
                  <a:outerShdw blurRad="50800" dist="38100" dir="2700000" algn="tl" rotWithShape="0">
                    <a:prstClr val="black">
                      <a:alpha val="40000"/>
                    </a:prstClr>
                  </a:outerShdw>
                </a:effectLst>
              </p:spPr>
              <p:txBody>
                <a:bodyPr wrap="none" lIns="0" tIns="0" rIns="0" bIns="0" anchor="t"/>
                <a:lstStyle/>
                <a:p>
                  <a:pPr>
                    <a:buFont typeface="Wingdings" pitchFamily="2" charset="2"/>
                    <a:buNone/>
                    <a:defRPr/>
                  </a:pPr>
                  <a:r>
                    <a:rPr lang="en-US" sz="1000" b="0" dirty="0">
                      <a:solidFill>
                        <a:schemeClr val="bg1"/>
                      </a:solidFill>
                      <a:latin typeface="Calibri" panose="020F0502020204030204" pitchFamily="34" charset="0"/>
                      <a:ea typeface="Arial Unicode MS" pitchFamily="34" charset="-128"/>
                      <a:cs typeface="Arial Unicode MS" pitchFamily="34" charset="-128"/>
                    </a:rPr>
                    <a:t/>
                  </a:r>
                  <a:br>
                    <a:rPr lang="en-US" sz="1000" b="0" dirty="0">
                      <a:solidFill>
                        <a:schemeClr val="bg1"/>
                      </a:solidFill>
                      <a:latin typeface="Calibri" panose="020F0502020204030204" pitchFamily="34" charset="0"/>
                      <a:ea typeface="Arial Unicode MS" pitchFamily="34" charset="-128"/>
                      <a:cs typeface="Arial Unicode MS" pitchFamily="34" charset="-128"/>
                    </a:rPr>
                  </a:br>
                  <a:r>
                    <a:rPr lang="en-US" sz="1000" b="0" dirty="0">
                      <a:solidFill>
                        <a:schemeClr val="bg1"/>
                      </a:solidFill>
                      <a:latin typeface="Calibri" panose="020F0502020204030204" pitchFamily="34" charset="0"/>
                      <a:ea typeface="Arial Unicode MS" pitchFamily="34" charset="-128"/>
                      <a:cs typeface="Arial Unicode MS" pitchFamily="34" charset="-128"/>
                    </a:rPr>
                    <a:t/>
                  </a:r>
                  <a:br>
                    <a:rPr lang="en-US" sz="1000" b="0" dirty="0">
                      <a:solidFill>
                        <a:schemeClr val="bg1"/>
                      </a:solidFill>
                      <a:latin typeface="Calibri" panose="020F0502020204030204" pitchFamily="34" charset="0"/>
                      <a:ea typeface="Arial Unicode MS" pitchFamily="34" charset="-128"/>
                      <a:cs typeface="Arial Unicode MS" pitchFamily="34" charset="-128"/>
                    </a:rPr>
                  </a:br>
                  <a:r>
                    <a:rPr lang="en-US" sz="1000" b="0" dirty="0">
                      <a:solidFill>
                        <a:schemeClr val="bg1"/>
                      </a:solidFill>
                      <a:latin typeface="Calibri" panose="020F0502020204030204" pitchFamily="34" charset="0"/>
                      <a:ea typeface="Arial Unicode MS" pitchFamily="34" charset="-128"/>
                      <a:cs typeface="Arial Unicode MS" pitchFamily="34" charset="-128"/>
                    </a:rPr>
                    <a:t/>
                  </a:r>
                  <a:br>
                    <a:rPr lang="en-US" sz="1000" b="0" dirty="0">
                      <a:solidFill>
                        <a:schemeClr val="bg1"/>
                      </a:solidFill>
                      <a:latin typeface="Calibri" panose="020F0502020204030204" pitchFamily="34" charset="0"/>
                      <a:ea typeface="Arial Unicode MS" pitchFamily="34" charset="-128"/>
                      <a:cs typeface="Arial Unicode MS" pitchFamily="34" charset="-128"/>
                    </a:rPr>
                  </a:br>
                  <a:r>
                    <a:rPr lang="en-US" sz="1000" b="0" dirty="0">
                      <a:solidFill>
                        <a:schemeClr val="bg1"/>
                      </a:solidFill>
                      <a:latin typeface="Calibri" panose="020F0502020204030204" pitchFamily="34" charset="0"/>
                      <a:ea typeface="Arial Unicode MS" pitchFamily="34" charset="-128"/>
                      <a:cs typeface="Arial Unicode MS" pitchFamily="34" charset="-128"/>
                    </a:rPr>
                    <a:t/>
                  </a:r>
                  <a:br>
                    <a:rPr lang="en-US" sz="1000" b="0" dirty="0">
                      <a:solidFill>
                        <a:schemeClr val="bg1"/>
                      </a:solidFill>
                      <a:latin typeface="Calibri" panose="020F0502020204030204" pitchFamily="34" charset="0"/>
                      <a:ea typeface="Arial Unicode MS" pitchFamily="34" charset="-128"/>
                      <a:cs typeface="Arial Unicode MS" pitchFamily="34" charset="-128"/>
                    </a:rPr>
                  </a:br>
                  <a:r>
                    <a:rPr lang="en-US" sz="1000" b="0" dirty="0">
                      <a:solidFill>
                        <a:schemeClr val="bg1"/>
                      </a:solidFill>
                      <a:latin typeface="Calibri" panose="020F0502020204030204" pitchFamily="34" charset="0"/>
                      <a:ea typeface="Arial Unicode MS" pitchFamily="34" charset="-128"/>
                      <a:cs typeface="Arial Unicode MS" pitchFamily="34" charset="-128"/>
                    </a:rPr>
                    <a:t/>
                  </a:r>
                  <a:br>
                    <a:rPr lang="en-US" sz="1000" b="0" dirty="0">
                      <a:solidFill>
                        <a:schemeClr val="bg1"/>
                      </a:solidFill>
                      <a:latin typeface="Calibri" panose="020F0502020204030204" pitchFamily="34" charset="0"/>
                      <a:ea typeface="Arial Unicode MS" pitchFamily="34" charset="-128"/>
                      <a:cs typeface="Arial Unicode MS" pitchFamily="34" charset="-128"/>
                    </a:rPr>
                  </a:br>
                  <a:endParaRPr lang="en-US" sz="1000" b="0" dirty="0">
                    <a:solidFill>
                      <a:schemeClr val="bg1"/>
                    </a:solidFill>
                    <a:latin typeface="Calibri" panose="020F0502020204030204" pitchFamily="34" charset="0"/>
                    <a:ea typeface="Arial Unicode MS" pitchFamily="34" charset="-128"/>
                    <a:cs typeface="Arial Unicode MS" pitchFamily="34" charset="-128"/>
                  </a:endParaRPr>
                </a:p>
              </p:txBody>
            </p:sp>
            <p:sp>
              <p:nvSpPr>
                <p:cNvPr id="30" name="AutoShape 74"/>
                <p:cNvSpPr>
                  <a:spLocks noChangeArrowheads="1"/>
                </p:cNvSpPr>
                <p:nvPr/>
              </p:nvSpPr>
              <p:spPr bwMode="white">
                <a:xfrm>
                  <a:off x="2617788" y="2401855"/>
                  <a:ext cx="368300" cy="263525"/>
                </a:xfrm>
                <a:prstGeom prst="chevron">
                  <a:avLst>
                    <a:gd name="adj" fmla="val 3817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31" name="AutoShape 74"/>
                <p:cNvSpPr>
                  <a:spLocks noChangeArrowheads="1"/>
                </p:cNvSpPr>
                <p:nvPr/>
              </p:nvSpPr>
              <p:spPr bwMode="white">
                <a:xfrm>
                  <a:off x="2986088" y="2401855"/>
                  <a:ext cx="366712" cy="263525"/>
                </a:xfrm>
                <a:prstGeom prst="chevron">
                  <a:avLst>
                    <a:gd name="adj" fmla="val 3817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buClr>
                      <a:schemeClr val="accent1"/>
                    </a:buClr>
                    <a:buSzPct val="80000"/>
                    <a:buFont typeface="Wingdings" pitchFamily="2" charset="2"/>
                    <a:buNone/>
                    <a:defRPr/>
                  </a:pPr>
                  <a:endParaRPr lang="de-DE" b="0">
                    <a:latin typeface="Calibri" panose="020F0502020204030204" pitchFamily="34" charset="0"/>
                    <a:ea typeface="Arial Unicode MS" pitchFamily="34" charset="-128"/>
                    <a:cs typeface="Arial Unicode MS" pitchFamily="34" charset="-128"/>
                  </a:endParaRPr>
                </a:p>
              </p:txBody>
            </p:sp>
            <p:sp>
              <p:nvSpPr>
                <p:cNvPr id="32" name="Rectangle 2"/>
                <p:cNvSpPr/>
                <p:nvPr/>
              </p:nvSpPr>
              <p:spPr>
                <a:xfrm>
                  <a:off x="2441431" y="1564728"/>
                  <a:ext cx="1027954" cy="767815"/>
                </a:xfrm>
                <a:prstGeom prst="rect">
                  <a:avLst/>
                </a:prstGeom>
              </p:spPr>
              <p:txBody>
                <a:bodyPr wrap="none">
                  <a:spAutoFit/>
                </a:bodyPr>
                <a:lstStyle/>
                <a:p>
                  <a:pPr marL="244475" indent="-244475">
                    <a:defRPr/>
                  </a:pPr>
                  <a:r>
                    <a:rPr lang="en-US" sz="1050" b="1" dirty="0">
                      <a:solidFill>
                        <a:schemeClr val="bg1"/>
                      </a:solidFill>
                      <a:latin typeface="Calibri" panose="020F0502020204030204" pitchFamily="34" charset="0"/>
                      <a:ea typeface="Arial Unicode MS" pitchFamily="34" charset="-128"/>
                      <a:cs typeface="Arial Unicode MS" pitchFamily="34" charset="-128"/>
                    </a:rPr>
                    <a:t>Invoiceware</a:t>
                  </a:r>
                </a:p>
                <a:p>
                  <a:pPr marL="244475" indent="-244475">
                    <a:defRPr/>
                  </a:pPr>
                  <a:r>
                    <a:rPr lang="en-US" sz="1050" b="1" dirty="0">
                      <a:solidFill>
                        <a:schemeClr val="bg1"/>
                      </a:solidFill>
                      <a:latin typeface="Calibri" panose="020F0502020204030204" pitchFamily="34" charset="0"/>
                      <a:ea typeface="Arial Unicode MS" pitchFamily="34" charset="-128"/>
                      <a:cs typeface="Arial Unicode MS" pitchFamily="34" charset="-128"/>
                    </a:rPr>
                    <a:t>Latin America</a:t>
                  </a:r>
                </a:p>
                <a:p>
                  <a:pPr marL="244475" indent="-244475">
                    <a:defRPr/>
                  </a:pPr>
                  <a:r>
                    <a:rPr lang="en-US" sz="1050" b="1" dirty="0">
                      <a:solidFill>
                        <a:schemeClr val="bg1"/>
                      </a:solidFill>
                      <a:latin typeface="Calibri" panose="020F0502020204030204" pitchFamily="34" charset="0"/>
                      <a:ea typeface="Arial Unicode MS" pitchFamily="34" charset="-128"/>
                      <a:cs typeface="Arial Unicode MS" pitchFamily="34" charset="-128"/>
                    </a:rPr>
                    <a:t>Compliance App</a:t>
                  </a:r>
                </a:p>
              </p:txBody>
            </p:sp>
            <p:pic>
              <p:nvPicPr>
                <p:cNvPr id="3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8016" y="2848672"/>
                  <a:ext cx="421041" cy="262026"/>
                </a:xfrm>
                <a:prstGeom prst="rect">
                  <a:avLst/>
                </a:prstGeom>
                <a:noFill/>
                <a:ln w="222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8182" y="2853314"/>
                  <a:ext cx="487532" cy="257384"/>
                </a:xfrm>
                <a:prstGeom prst="rect">
                  <a:avLst/>
                </a:prstGeom>
                <a:noFill/>
                <a:ln w="222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5651" y="3337255"/>
                  <a:ext cx="406593" cy="234154"/>
                </a:xfrm>
                <a:prstGeom prst="rect">
                  <a:avLst/>
                </a:prstGeom>
                <a:noFill/>
                <a:ln w="222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7294" y="3293989"/>
                  <a:ext cx="481031" cy="320687"/>
                </a:xfrm>
                <a:prstGeom prst="rect">
                  <a:avLst/>
                </a:prstGeom>
              </p:spPr>
            </p:pic>
          </p:grpSp>
          <p:pic>
            <p:nvPicPr>
              <p:cNvPr id="27" name="Picture 6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38800" y="1771424"/>
                <a:ext cx="2032385" cy="1495989"/>
              </a:xfrm>
              <a:prstGeom prst="rect">
                <a:avLst/>
              </a:prstGeom>
            </p:spPr>
          </p:pic>
          <p:sp>
            <p:nvSpPr>
              <p:cNvPr id="28" name="Left-Right Arrow 4"/>
              <p:cNvSpPr/>
              <p:nvPr/>
            </p:nvSpPr>
            <p:spPr>
              <a:xfrm>
                <a:off x="4434535" y="2392670"/>
                <a:ext cx="1402794" cy="312137"/>
              </a:xfrm>
              <a:prstGeom prst="leftRightArrow">
                <a:avLst/>
              </a:prstGeom>
              <a:solidFill>
                <a:srgbClr val="1141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AutoShape 54"/>
          <p:cNvSpPr>
            <a:spLocks/>
          </p:cNvSpPr>
          <p:nvPr/>
        </p:nvSpPr>
        <p:spPr bwMode="white">
          <a:xfrm>
            <a:off x="212842" y="3544267"/>
            <a:ext cx="4365625" cy="111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marL="269875" indent="-269875"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85750" indent="-285750">
              <a:spcBef>
                <a:spcPts val="300"/>
              </a:spcBef>
              <a:spcAft>
                <a:spcPct val="30000"/>
              </a:spcAft>
              <a:buClr>
                <a:srgbClr val="114165"/>
              </a:buClr>
              <a:buSzPct val="80000"/>
              <a:buFont typeface="Arial" panose="020B0604020202020204" pitchFamily="34" charset="0"/>
              <a:buChar char="•"/>
            </a:pPr>
            <a:r>
              <a:rPr lang="en-US" sz="1200" dirty="0">
                <a:latin typeface="Calibri" panose="020F0502020204030204" pitchFamily="34" charset="0"/>
                <a:ea typeface="Arial Unicode MS" panose="020B0604020202020204" pitchFamily="34" charset="-128"/>
                <a:cs typeface="Arial Unicode MS" panose="020B0604020202020204" pitchFamily="34" charset="-128"/>
              </a:rPr>
              <a:t>Monitor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interno</a:t>
            </a:r>
            <a:r>
              <a:rPr lang="en-US" sz="1200" dirty="0">
                <a:latin typeface="Calibri" panose="020F0502020204030204" pitchFamily="34" charset="0"/>
                <a:ea typeface="Arial Unicode MS" panose="020B0604020202020204" pitchFamily="34" charset="-128"/>
                <a:cs typeface="Arial Unicode MS" panose="020B0604020202020204" pitchFamily="34" charset="-128"/>
              </a:rPr>
              <a:t> a SAP ERP</a:t>
            </a:r>
            <a:endParaRPr lang="en-US" sz="1200" b="0" dirty="0">
              <a:latin typeface="Calibri" panose="020F0502020204030204" pitchFamily="34" charset="0"/>
              <a:ea typeface="Arial Unicode MS" panose="020B0604020202020204" pitchFamily="34" charset="-128"/>
              <a:cs typeface="Arial Unicode MS" panose="020B0604020202020204" pitchFamily="34" charset="-128"/>
            </a:endParaRPr>
          </a:p>
          <a:p>
            <a:pPr marL="285750" indent="-285750">
              <a:spcBef>
                <a:spcPts val="300"/>
              </a:spcBef>
              <a:spcAft>
                <a:spcPct val="30000"/>
              </a:spcAft>
              <a:buClr>
                <a:srgbClr val="114165"/>
              </a:buClr>
              <a:buSzPct val="80000"/>
              <a:buFont typeface="Arial" panose="020B0604020202020204" pitchFamily="34" charset="0"/>
              <a:buChar char="•"/>
            </a:pPr>
            <a:r>
              <a:rPr lang="en-US" sz="1200" b="0" dirty="0">
                <a:latin typeface="Calibri" panose="020F0502020204030204" pitchFamily="34" charset="0"/>
                <a:ea typeface="Arial Unicode MS" panose="020B0604020202020204" pitchFamily="34" charset="-128"/>
                <a:cs typeface="Arial Unicode MS" panose="020B0604020202020204" pitchFamily="34" charset="-128"/>
              </a:rPr>
              <a:t>Flexible </a:t>
            </a:r>
            <a:r>
              <a:rPr lang="en-US" sz="1200" b="0" dirty="0" err="1">
                <a:latin typeface="Calibri" panose="020F0502020204030204" pitchFamily="34" charset="0"/>
                <a:ea typeface="Arial Unicode MS" panose="020B0604020202020204" pitchFamily="34" charset="-128"/>
                <a:cs typeface="Arial Unicode MS" panose="020B0604020202020204" pitchFamily="34" charset="-128"/>
              </a:rPr>
              <a:t>en</a:t>
            </a:r>
            <a:r>
              <a:rPr lang="en-US" sz="1200" b="0" dirty="0">
                <a:latin typeface="Calibri" panose="020F0502020204030204" pitchFamily="34" charset="0"/>
                <a:ea typeface="Arial Unicode MS" panose="020B0604020202020204" pitchFamily="34" charset="-128"/>
                <a:cs typeface="Arial Unicode MS" panose="020B0604020202020204" pitchFamily="34" charset="-128"/>
              </a:rPr>
              <a:t> </a:t>
            </a:r>
            <a:r>
              <a:rPr lang="en-US" sz="1200" b="0" dirty="0" err="1">
                <a:latin typeface="Calibri" panose="020F0502020204030204" pitchFamily="34" charset="0"/>
                <a:ea typeface="Arial Unicode MS" panose="020B0604020202020204" pitchFamily="34" charset="-128"/>
                <a:cs typeface="Arial Unicode MS" panose="020B0604020202020204" pitchFamily="34" charset="-128"/>
              </a:rPr>
              <a:t>actualizaciones</a:t>
            </a:r>
            <a:r>
              <a:rPr lang="en-US" sz="1200" b="0" dirty="0">
                <a:latin typeface="Calibri" panose="020F0502020204030204" pitchFamily="34" charset="0"/>
                <a:ea typeface="Arial Unicode MS" panose="020B0604020202020204" pitchFamily="34" charset="-128"/>
                <a:cs typeface="Arial Unicode MS" panose="020B0604020202020204" pitchFamily="34" charset="-128"/>
              </a:rPr>
              <a:t> a SAP</a:t>
            </a:r>
          </a:p>
          <a:p>
            <a:pPr marL="285750" indent="-285750">
              <a:spcBef>
                <a:spcPts val="300"/>
              </a:spcBef>
              <a:spcAft>
                <a:spcPct val="30000"/>
              </a:spcAft>
              <a:buClr>
                <a:srgbClr val="114165"/>
              </a:buClr>
              <a:buSzPct val="80000"/>
              <a:buFont typeface="Arial" panose="020B0604020202020204" pitchFamily="34" charset="0"/>
              <a:buChar char="•"/>
            </a:pPr>
            <a:r>
              <a:rPr lang="en-US" sz="1200" b="0" dirty="0" err="1">
                <a:latin typeface="Calibri" panose="020F0502020204030204" pitchFamily="34" charset="0"/>
                <a:ea typeface="Arial Unicode MS" panose="020B0604020202020204" pitchFamily="34" charset="-128"/>
                <a:cs typeface="Arial Unicode MS" panose="020B0604020202020204" pitchFamily="34" charset="-128"/>
              </a:rPr>
              <a:t>Incluye</a:t>
            </a:r>
            <a:r>
              <a:rPr lang="en-US" sz="1200" b="0" dirty="0">
                <a:latin typeface="Calibri" panose="020F0502020204030204" pitchFamily="34" charset="0"/>
                <a:ea typeface="Arial Unicode MS" panose="020B0604020202020204" pitchFamily="34" charset="-128"/>
                <a:cs typeface="Arial Unicode MS" panose="020B0604020202020204" pitchFamily="34" charset="-128"/>
              </a:rPr>
              <a:t> </a:t>
            </a:r>
            <a:r>
              <a:rPr lang="en-US" sz="1200" dirty="0">
                <a:latin typeface="Calibri" panose="020F0502020204030204" pitchFamily="34" charset="0"/>
                <a:ea typeface="Arial Unicode MS" panose="020B0604020202020204" pitchFamily="34" charset="-128"/>
                <a:cs typeface="Arial Unicode MS" panose="020B0604020202020204" pitchFamily="34" charset="-128"/>
              </a:rPr>
              <a:t>“Change Management” a un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Precio</a:t>
            </a:r>
            <a:r>
              <a:rPr lang="en-US" sz="1200" dirty="0">
                <a:latin typeface="Calibri" panose="020F0502020204030204" pitchFamily="34" charset="0"/>
                <a:ea typeface="Arial Unicode MS" panose="020B0604020202020204" pitchFamily="34" charset="-128"/>
                <a:cs typeface="Arial Unicode MS" panose="020B0604020202020204" pitchFamily="34" charset="-128"/>
              </a:rPr>
              <a:t>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Fijo</a:t>
            </a:r>
            <a:r>
              <a:rPr lang="en-US" sz="1200" dirty="0">
                <a:latin typeface="Calibri" panose="020F0502020204030204" pitchFamily="34" charset="0"/>
                <a:ea typeface="Arial Unicode MS" panose="020B0604020202020204" pitchFamily="34" charset="-128"/>
                <a:cs typeface="Arial Unicode MS" panose="020B0604020202020204" pitchFamily="34" charset="-128"/>
              </a:rPr>
              <a:t> y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Predecible</a:t>
            </a:r>
            <a:endParaRPr lang="en-US" sz="1200" dirty="0">
              <a:latin typeface="Calibri" panose="020F0502020204030204" pitchFamily="34" charset="0"/>
              <a:ea typeface="Arial Unicode MS" panose="020B0604020202020204" pitchFamily="34" charset="-128"/>
              <a:cs typeface="Arial Unicode MS" panose="020B0604020202020204" pitchFamily="34" charset="-128"/>
            </a:endParaRPr>
          </a:p>
          <a:p>
            <a:pPr marL="285750" indent="-285750">
              <a:spcBef>
                <a:spcPts val="300"/>
              </a:spcBef>
              <a:spcAft>
                <a:spcPct val="30000"/>
              </a:spcAft>
              <a:buClr>
                <a:srgbClr val="114165"/>
              </a:buClr>
              <a:buSzPct val="80000"/>
              <a:buFont typeface="Arial" panose="020B0604020202020204" pitchFamily="34" charset="0"/>
              <a:buChar char="•"/>
            </a:pPr>
            <a:r>
              <a:rPr lang="es-MX" sz="1200" b="0" dirty="0">
                <a:latin typeface="Calibri" panose="020F0502020204030204" pitchFamily="34" charset="0"/>
                <a:ea typeface="Arial Unicode MS" panose="020B0604020202020204" pitchFamily="34" charset="-128"/>
                <a:cs typeface="Arial Unicode MS" panose="020B0604020202020204" pitchFamily="34" charset="-128"/>
              </a:rPr>
              <a:t>Soporte </a:t>
            </a:r>
            <a:r>
              <a:rPr lang="es-MX" sz="1200" b="0" dirty="0" err="1">
                <a:latin typeface="Calibri" panose="020F0502020204030204" pitchFamily="34" charset="0"/>
                <a:ea typeface="Arial Unicode MS" panose="020B0604020202020204" pitchFamily="34" charset="-128"/>
                <a:cs typeface="Arial Unicode MS" panose="020B0604020202020204" pitchFamily="34" charset="-128"/>
              </a:rPr>
              <a:t>multi</a:t>
            </a:r>
            <a:r>
              <a:rPr lang="es-MX" sz="1200" b="0" dirty="0">
                <a:latin typeface="Calibri" panose="020F0502020204030204" pitchFamily="34" charset="0"/>
                <a:ea typeface="Arial Unicode MS" panose="020B0604020202020204" pitchFamily="34" charset="-128"/>
                <a:cs typeface="Arial Unicode MS" panose="020B0604020202020204" pitchFamily="34" charset="-128"/>
              </a:rPr>
              <a:t> Territorio</a:t>
            </a:r>
            <a:endParaRPr lang="en-US" sz="1200" b="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57" name="AutoShape 54"/>
          <p:cNvSpPr>
            <a:spLocks/>
          </p:cNvSpPr>
          <p:nvPr/>
        </p:nvSpPr>
        <p:spPr bwMode="white">
          <a:xfrm>
            <a:off x="4828717" y="3572561"/>
            <a:ext cx="3810000" cy="102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lIns="90000" tIns="46800" rIns="90000" bIns="46800">
            <a:spAutoFit/>
          </a:bodyPr>
          <a:lstStyle>
            <a:lvl1pPr marL="269875" indent="-269875"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85750" indent="-285750">
              <a:spcBef>
                <a:spcPts val="300"/>
              </a:spcBef>
              <a:spcAft>
                <a:spcPct val="30000"/>
              </a:spcAft>
              <a:buClr>
                <a:srgbClr val="114165"/>
              </a:buClr>
              <a:buSzPct val="80000"/>
              <a:buFont typeface="Arial" panose="020B0604020202020204" pitchFamily="34" charset="0"/>
              <a:buChar char="•"/>
            </a:pP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Soporte</a:t>
            </a:r>
            <a:r>
              <a:rPr lang="en-US" sz="1200" dirty="0">
                <a:latin typeface="Calibri" panose="020F0502020204030204" pitchFamily="34" charset="0"/>
                <a:ea typeface="Arial Unicode MS" panose="020B0604020202020204" pitchFamily="34" charset="-128"/>
                <a:cs typeface="Arial Unicode MS" panose="020B0604020202020204" pitchFamily="34" charset="-128"/>
              </a:rPr>
              <a:t> End-End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desde</a:t>
            </a:r>
            <a:r>
              <a:rPr lang="en-US" sz="1200" dirty="0">
                <a:latin typeface="Calibri" panose="020F0502020204030204" pitchFamily="34" charset="0"/>
                <a:ea typeface="Arial Unicode MS" panose="020B0604020202020204" pitchFamily="34" charset="-128"/>
                <a:cs typeface="Arial Unicode MS" panose="020B0604020202020204" pitchFamily="34" charset="-128"/>
              </a:rPr>
              <a:t> mesa de control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centralizada</a:t>
            </a:r>
            <a:r>
              <a:rPr lang="en-US" sz="1200" dirty="0">
                <a:latin typeface="Calibri" panose="020F0502020204030204" pitchFamily="34" charset="0"/>
                <a:ea typeface="Arial Unicode MS" panose="020B0604020202020204" pitchFamily="34" charset="-128"/>
                <a:cs typeface="Arial Unicode MS" panose="020B0604020202020204" pitchFamily="34" charset="-128"/>
              </a:rPr>
              <a:t>.</a:t>
            </a:r>
          </a:p>
          <a:p>
            <a:pPr marL="285750" indent="-285750">
              <a:spcBef>
                <a:spcPts val="300"/>
              </a:spcBef>
              <a:spcAft>
                <a:spcPct val="30000"/>
              </a:spcAft>
              <a:buClr>
                <a:srgbClr val="114165"/>
              </a:buClr>
              <a:buSzPct val="80000"/>
              <a:buFont typeface="Arial" panose="020B0604020202020204" pitchFamily="34" charset="0"/>
              <a:buChar char="•"/>
            </a:pPr>
            <a:r>
              <a:rPr lang="en-US" sz="1200" dirty="0">
                <a:latin typeface="Calibri" panose="020F0502020204030204" pitchFamily="34" charset="0"/>
                <a:ea typeface="Arial Unicode MS" panose="020B0604020202020204" pitchFamily="34" charset="-128"/>
                <a:cs typeface="Arial Unicode MS" panose="020B0604020202020204" pitchFamily="34" charset="-128"/>
              </a:rPr>
              <a:t>Se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Eliminan</a:t>
            </a:r>
            <a:r>
              <a:rPr lang="en-US" sz="1200" dirty="0">
                <a:latin typeface="Calibri" panose="020F0502020204030204" pitchFamily="34" charset="0"/>
                <a:ea typeface="Arial Unicode MS" panose="020B0604020202020204" pitchFamily="34" charset="-128"/>
                <a:cs typeface="Arial Unicode MS" panose="020B0604020202020204" pitchFamily="34" charset="-128"/>
              </a:rPr>
              <a:t>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sistemas</a:t>
            </a:r>
            <a:r>
              <a:rPr lang="en-US" sz="1200" dirty="0">
                <a:latin typeface="Calibri" panose="020F0502020204030204" pitchFamily="34" charset="0"/>
                <a:ea typeface="Arial Unicode MS" panose="020B0604020202020204" pitchFamily="34" charset="-128"/>
                <a:cs typeface="Arial Unicode MS" panose="020B0604020202020204" pitchFamily="34" charset="-128"/>
              </a:rPr>
              <a:t> “3</a:t>
            </a:r>
            <a:r>
              <a:rPr lang="en-US" sz="1200" baseline="30000" dirty="0">
                <a:latin typeface="Calibri" panose="020F0502020204030204" pitchFamily="34" charset="0"/>
                <a:ea typeface="Arial Unicode MS" panose="020B0604020202020204" pitchFamily="34" charset="-128"/>
                <a:cs typeface="Arial Unicode MS" panose="020B0604020202020204" pitchFamily="34" charset="-128"/>
              </a:rPr>
              <a:t>rd</a:t>
            </a:r>
            <a:r>
              <a:rPr lang="en-US" sz="1200" dirty="0">
                <a:latin typeface="Calibri" panose="020F0502020204030204" pitchFamily="34" charset="0"/>
                <a:ea typeface="Arial Unicode MS" panose="020B0604020202020204" pitchFamily="34" charset="-128"/>
                <a:cs typeface="Arial Unicode MS" panose="020B0604020202020204" pitchFamily="34" charset="-128"/>
              </a:rPr>
              <a:t> Party” para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procesos</a:t>
            </a:r>
            <a:r>
              <a:rPr lang="en-US" sz="1200" dirty="0">
                <a:latin typeface="Calibri" panose="020F0502020204030204" pitchFamily="34" charset="0"/>
                <a:ea typeface="Arial Unicode MS" panose="020B0604020202020204" pitchFamily="34" charset="-128"/>
                <a:cs typeface="Arial Unicode MS" panose="020B0604020202020204" pitchFamily="34" charset="-128"/>
              </a:rPr>
              <a:t> </a:t>
            </a:r>
            <a:r>
              <a:rPr lang="en-US" sz="1200" dirty="0" err="1">
                <a:latin typeface="Calibri" panose="020F0502020204030204" pitchFamily="34" charset="0"/>
                <a:ea typeface="Arial Unicode MS" panose="020B0604020202020204" pitchFamily="34" charset="-128"/>
                <a:cs typeface="Arial Unicode MS" panose="020B0604020202020204" pitchFamily="34" charset="-128"/>
              </a:rPr>
              <a:t>Fiscales</a:t>
            </a:r>
            <a:r>
              <a:rPr lang="en-US" sz="1200" dirty="0">
                <a:latin typeface="Calibri" panose="020F0502020204030204" pitchFamily="34" charset="0"/>
                <a:ea typeface="Arial Unicode MS" panose="020B0604020202020204" pitchFamily="34" charset="-128"/>
                <a:cs typeface="Arial Unicode MS" panose="020B0604020202020204" pitchFamily="34" charset="-128"/>
              </a:rPr>
              <a:t>.</a:t>
            </a:r>
          </a:p>
          <a:p>
            <a:pPr marL="285750" indent="-285750">
              <a:spcBef>
                <a:spcPts val="300"/>
              </a:spcBef>
              <a:spcAft>
                <a:spcPct val="30000"/>
              </a:spcAft>
              <a:buClr>
                <a:srgbClr val="114165"/>
              </a:buClr>
              <a:buSzPct val="80000"/>
              <a:buFont typeface="Arial" panose="020B0604020202020204" pitchFamily="34" charset="0"/>
              <a:buChar char="•"/>
            </a:pPr>
            <a:endParaRPr lang="en-US" sz="1200" b="0" dirty="0" err="1">
              <a:latin typeface="Calibri" panose="020F05020202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93396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5472" y="59596"/>
            <a:ext cx="8077199" cy="1143000"/>
          </a:xfrm>
        </p:spPr>
        <p:txBody>
          <a:bodyPr/>
          <a:lstStyle/>
          <a:p>
            <a:pPr eaLnBrk="1" hangingPunct="1"/>
            <a:r>
              <a:rPr lang="en-US" sz="2500" dirty="0"/>
              <a:t>Mexico – SAP Outbound E-Invoicing Monitor</a:t>
            </a:r>
            <a:r>
              <a:rPr lang="en-US" dirty="0"/>
              <a:t/>
            </a:r>
            <a:br>
              <a:rPr lang="en-US" dirty="0"/>
            </a:br>
            <a:endParaRPr lang="es-CL" b="0" dirty="0"/>
          </a:p>
        </p:txBody>
      </p:sp>
      <p:grpSp>
        <p:nvGrpSpPr>
          <p:cNvPr id="5" name="Grupo 4"/>
          <p:cNvGrpSpPr/>
          <p:nvPr/>
        </p:nvGrpSpPr>
        <p:grpSpPr>
          <a:xfrm>
            <a:off x="571896" y="631096"/>
            <a:ext cx="7640162" cy="4267200"/>
            <a:chOff x="76200" y="1371600"/>
            <a:chExt cx="8964705" cy="495300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0743" y="1371600"/>
              <a:ext cx="6263183" cy="495300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8"/>
            <p:cNvGrpSpPr/>
            <p:nvPr/>
          </p:nvGrpSpPr>
          <p:grpSpPr>
            <a:xfrm>
              <a:off x="76200" y="1676400"/>
              <a:ext cx="8964705" cy="4394448"/>
              <a:chOff x="76200" y="1676400"/>
              <a:chExt cx="8964705" cy="4394448"/>
            </a:xfrm>
          </p:grpSpPr>
          <p:sp>
            <p:nvSpPr>
              <p:cNvPr id="8" name="Rectangle 5"/>
              <p:cNvSpPr/>
              <p:nvPr/>
            </p:nvSpPr>
            <p:spPr>
              <a:xfrm>
                <a:off x="7741844" y="4800600"/>
                <a:ext cx="1289221" cy="432048"/>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100" dirty="0">
                    <a:solidFill>
                      <a:prstClr val="white"/>
                    </a:solidFill>
                    <a:latin typeface="Calibri" pitchFamily="34" charset="0"/>
                    <a:cs typeface="Calibri" pitchFamily="34" charset="0"/>
                  </a:rPr>
                  <a:t>Integrated Archive Access</a:t>
                </a:r>
              </a:p>
            </p:txBody>
          </p:sp>
          <p:cxnSp>
            <p:nvCxnSpPr>
              <p:cNvPr id="9" name="Straight Arrow Connector 6"/>
              <p:cNvCxnSpPr>
                <a:stCxn id="8" idx="1"/>
              </p:cNvCxnSpPr>
              <p:nvPr/>
            </p:nvCxnSpPr>
            <p:spPr>
              <a:xfrm flipH="1">
                <a:off x="6705600" y="5016624"/>
                <a:ext cx="1036244" cy="88776"/>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7737389" y="1676400"/>
                <a:ext cx="1298131" cy="432048"/>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100" dirty="0">
                    <a:solidFill>
                      <a:prstClr val="white"/>
                    </a:solidFill>
                    <a:latin typeface="Calibri" pitchFamily="34" charset="0"/>
                    <a:cs typeface="Calibri" pitchFamily="34" charset="0"/>
                  </a:rPr>
                  <a:t>Automatic</a:t>
                </a:r>
              </a:p>
              <a:p>
                <a:pPr algn="ctr">
                  <a:lnSpc>
                    <a:spcPct val="80000"/>
                  </a:lnSpc>
                  <a:spcBef>
                    <a:spcPct val="20000"/>
                  </a:spcBef>
                </a:pPr>
                <a:r>
                  <a:rPr lang="en-US" sz="1100" dirty="0">
                    <a:solidFill>
                      <a:prstClr val="white"/>
                    </a:solidFill>
                    <a:latin typeface="Calibri" pitchFamily="34" charset="0"/>
                    <a:cs typeface="Calibri" pitchFamily="34" charset="0"/>
                  </a:rPr>
                  <a:t>Processing Grid</a:t>
                </a:r>
              </a:p>
            </p:txBody>
          </p:sp>
          <p:sp>
            <p:nvSpPr>
              <p:cNvPr id="11" name="Rectangle 10"/>
              <p:cNvSpPr/>
              <p:nvPr/>
            </p:nvSpPr>
            <p:spPr>
              <a:xfrm>
                <a:off x="7742774" y="3962400"/>
                <a:ext cx="1298131" cy="432048"/>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100" dirty="0">
                    <a:solidFill>
                      <a:prstClr val="white"/>
                    </a:solidFill>
                    <a:latin typeface="Calibri" pitchFamily="34" charset="0"/>
                    <a:cs typeface="Calibri" pitchFamily="34" charset="0"/>
                  </a:rPr>
                  <a:t>Integrated Cancellations</a:t>
                </a:r>
              </a:p>
            </p:txBody>
          </p:sp>
          <p:sp>
            <p:nvSpPr>
              <p:cNvPr id="12" name="Rectangle 11"/>
              <p:cNvSpPr/>
              <p:nvPr/>
            </p:nvSpPr>
            <p:spPr>
              <a:xfrm>
                <a:off x="76200" y="2057400"/>
                <a:ext cx="1238944" cy="432048"/>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100" dirty="0">
                    <a:solidFill>
                      <a:prstClr val="white"/>
                    </a:solidFill>
                    <a:latin typeface="Calibri" pitchFamily="34" charset="0"/>
                    <a:cs typeface="Calibri" pitchFamily="34" charset="0"/>
                  </a:rPr>
                  <a:t>Manual </a:t>
                </a:r>
              </a:p>
              <a:p>
                <a:pPr algn="ctr">
                  <a:lnSpc>
                    <a:spcPct val="80000"/>
                  </a:lnSpc>
                  <a:spcBef>
                    <a:spcPct val="20000"/>
                  </a:spcBef>
                </a:pPr>
                <a:r>
                  <a:rPr lang="en-US" sz="1100" dirty="0">
                    <a:solidFill>
                      <a:prstClr val="white"/>
                    </a:solidFill>
                    <a:latin typeface="Calibri" pitchFamily="34" charset="0"/>
                    <a:cs typeface="Calibri" pitchFamily="34" charset="0"/>
                  </a:rPr>
                  <a:t>Processing Grid</a:t>
                </a:r>
              </a:p>
            </p:txBody>
          </p:sp>
          <p:sp>
            <p:nvSpPr>
              <p:cNvPr id="13" name="Rectangle 12"/>
              <p:cNvSpPr/>
              <p:nvPr/>
            </p:nvSpPr>
            <p:spPr>
              <a:xfrm>
                <a:off x="76200" y="3962400"/>
                <a:ext cx="1244329" cy="432048"/>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050" dirty="0">
                    <a:solidFill>
                      <a:prstClr val="white"/>
                    </a:solidFill>
                    <a:latin typeface="Calibri" pitchFamily="34" charset="0"/>
                    <a:cs typeface="Calibri" pitchFamily="34" charset="0"/>
                  </a:rPr>
                  <a:t>All Signing Attributes Included </a:t>
                </a:r>
                <a:r>
                  <a:rPr lang="en-US" sz="800" dirty="0">
                    <a:solidFill>
                      <a:prstClr val="white"/>
                    </a:solidFill>
                    <a:latin typeface="Calibri" pitchFamily="34" charset="0"/>
                    <a:cs typeface="Calibri" pitchFamily="34" charset="0"/>
                  </a:rPr>
                  <a:t>“Full Loop”</a:t>
                </a:r>
              </a:p>
            </p:txBody>
          </p:sp>
          <p:sp>
            <p:nvSpPr>
              <p:cNvPr id="14" name="Rectangle 14"/>
              <p:cNvSpPr/>
              <p:nvPr/>
            </p:nvSpPr>
            <p:spPr>
              <a:xfrm>
                <a:off x="7739232" y="5638800"/>
                <a:ext cx="1289221" cy="432048"/>
              </a:xfrm>
              <a:prstGeom prst="rect">
                <a:avLst/>
              </a:prstGeom>
              <a:solidFill>
                <a:srgbClr val="114166"/>
              </a:solidFill>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spcBef>
                    <a:spcPct val="20000"/>
                  </a:spcBef>
                </a:pPr>
                <a:r>
                  <a:rPr lang="en-US" sz="1100" dirty="0">
                    <a:solidFill>
                      <a:prstClr val="white"/>
                    </a:solidFill>
                    <a:latin typeface="Calibri" pitchFamily="34" charset="0"/>
                    <a:cs typeface="Calibri" pitchFamily="34" charset="0"/>
                  </a:rPr>
                  <a:t>Status Tracking,  Audit Log</a:t>
                </a:r>
              </a:p>
            </p:txBody>
          </p:sp>
          <p:cxnSp>
            <p:nvCxnSpPr>
              <p:cNvPr id="15" name="Straight Arrow Connector 15"/>
              <p:cNvCxnSpPr>
                <a:stCxn id="14" idx="1"/>
              </p:cNvCxnSpPr>
              <p:nvPr/>
            </p:nvCxnSpPr>
            <p:spPr>
              <a:xfrm flipH="1" flipV="1">
                <a:off x="5410200" y="5791200"/>
                <a:ext cx="2329032" cy="63624"/>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2"/>
              <p:cNvCxnSpPr>
                <a:stCxn id="11" idx="1"/>
              </p:cNvCxnSpPr>
              <p:nvPr/>
            </p:nvCxnSpPr>
            <p:spPr>
              <a:xfrm flipH="1">
                <a:off x="6400800" y="4178424"/>
                <a:ext cx="1341974" cy="406152"/>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stCxn id="10" idx="2"/>
              </p:cNvCxnSpPr>
              <p:nvPr/>
            </p:nvCxnSpPr>
            <p:spPr>
              <a:xfrm flipH="1">
                <a:off x="7102267" y="2108448"/>
                <a:ext cx="1284188" cy="584076"/>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26"/>
              <p:cNvCxnSpPr>
                <a:stCxn id="12" idx="2"/>
              </p:cNvCxnSpPr>
              <p:nvPr/>
            </p:nvCxnSpPr>
            <p:spPr>
              <a:xfrm>
                <a:off x="695672" y="2489448"/>
                <a:ext cx="980728" cy="355476"/>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30"/>
              <p:cNvCxnSpPr>
                <a:stCxn id="13" idx="2"/>
              </p:cNvCxnSpPr>
              <p:nvPr/>
            </p:nvCxnSpPr>
            <p:spPr>
              <a:xfrm>
                <a:off x="698365" y="4394448"/>
                <a:ext cx="815763" cy="583890"/>
              </a:xfrm>
              <a:prstGeom prst="straightConnector1">
                <a:avLst/>
              </a:prstGeom>
              <a:ln w="19050">
                <a:solidFill>
                  <a:srgbClr val="292929"/>
                </a:solidFill>
                <a:prstDash val="sysDot"/>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773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1752" y="228600"/>
            <a:ext cx="7089648" cy="758952"/>
          </a:xfrm>
          <a:prstGeom prst="rect">
            <a:avLst/>
          </a:prstGeom>
        </p:spPr>
        <p:txBody>
          <a:bodyPr>
            <a:noAutofit/>
          </a:bodyPr>
          <a:lstStyle>
            <a:lvl1pPr algn="l" rtl="0" eaLnBrk="1" latinLnBrk="0" hangingPunct="1">
              <a:spcBef>
                <a:spcPct val="0"/>
              </a:spcBef>
              <a:buNone/>
              <a:defRPr kumimoji="0" sz="2800" b="1" kern="1200">
                <a:solidFill>
                  <a:srgbClr val="114166"/>
                </a:solidFill>
                <a:latin typeface="Calibri" pitchFamily="34" charset="0"/>
                <a:ea typeface="+mj-ea"/>
                <a:cs typeface="Calibri" pitchFamily="34" charset="0"/>
              </a:defRPr>
            </a:lvl1pPr>
          </a:lstStyle>
          <a:p>
            <a:r>
              <a:rPr lang="en-US" sz="2400" dirty="0"/>
              <a:t>Invoiceware International</a:t>
            </a:r>
            <a:br>
              <a:rPr lang="en-US" sz="2400" dirty="0"/>
            </a:br>
            <a:r>
              <a:rPr lang="en-US" sz="2400" b="0" dirty="0"/>
              <a:t>Avoiding Financial Penalties with Audit Proof Processes</a:t>
            </a:r>
            <a:endParaRPr lang="en-US" sz="2400" dirty="0"/>
          </a:p>
        </p:txBody>
      </p:sp>
      <p:grpSp>
        <p:nvGrpSpPr>
          <p:cNvPr id="5" name="Group 3"/>
          <p:cNvGrpSpPr/>
          <p:nvPr/>
        </p:nvGrpSpPr>
        <p:grpSpPr>
          <a:xfrm>
            <a:off x="293959" y="1164087"/>
            <a:ext cx="4595005" cy="3650264"/>
            <a:chOff x="152400" y="1524000"/>
            <a:chExt cx="5357005" cy="3878864"/>
          </a:xfrm>
        </p:grpSpPr>
        <p:pic>
          <p:nvPicPr>
            <p:cNvPr id="6" name="Picture 3" descr="image00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4035" b="3174"/>
            <a:stretch/>
          </p:blipFill>
          <p:spPr bwMode="auto">
            <a:xfrm>
              <a:off x="152400" y="1524000"/>
              <a:ext cx="5357005" cy="387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1"/>
            <p:cNvSpPr/>
            <p:nvPr/>
          </p:nvSpPr>
          <p:spPr>
            <a:xfrm>
              <a:off x="228599" y="2362200"/>
              <a:ext cx="5280805"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
            <p:cNvSpPr/>
            <p:nvPr/>
          </p:nvSpPr>
          <p:spPr>
            <a:xfrm>
              <a:off x="228598" y="4343400"/>
              <a:ext cx="5280806" cy="762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12"/>
          <p:cNvCxnSpPr/>
          <p:nvPr/>
        </p:nvCxnSpPr>
        <p:spPr>
          <a:xfrm flipH="1">
            <a:off x="2351359" y="1548808"/>
            <a:ext cx="3790950" cy="59548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 Box 34"/>
          <p:cNvSpPr txBox="1">
            <a:spLocks noChangeArrowheads="1"/>
          </p:cNvSpPr>
          <p:nvPr/>
        </p:nvSpPr>
        <p:spPr bwMode="auto">
          <a:xfrm>
            <a:off x="5638350" y="1116117"/>
            <a:ext cx="2743200" cy="400110"/>
          </a:xfrm>
          <a:prstGeom prst="rect">
            <a:avLst/>
          </a:prstGeom>
          <a:solidFill>
            <a:srgbClr val="FFFFCC"/>
          </a:solidFill>
          <a:ln w="9525">
            <a:solidFill>
              <a:schemeClr val="bg2">
                <a:lumMod val="10000"/>
              </a:schemeClr>
            </a:solidFill>
            <a:miter lim="800000"/>
            <a:headEnd/>
            <a:tailEnd type="none" w="lg" len="lg"/>
          </a:ln>
        </p:spPr>
        <p:txBody>
          <a:bodyPr wrap="square">
            <a:spAutoFit/>
          </a:bodyPr>
          <a:lstStyle/>
          <a:p>
            <a:pPr>
              <a:spcBef>
                <a:spcPts val="0"/>
              </a:spcBef>
            </a:pPr>
            <a:r>
              <a:rPr lang="pt-BR" sz="1000" b="1" dirty="0">
                <a:solidFill>
                  <a:srgbClr val="114166"/>
                </a:solidFill>
                <a:latin typeface="Calibri" pitchFamily="34" charset="0"/>
                <a:cs typeface="Calibri" pitchFamily="34" charset="0"/>
              </a:rPr>
              <a:t>Fiscal Compliance: </a:t>
            </a:r>
            <a:r>
              <a:rPr lang="pt-BR" sz="1000" dirty="0">
                <a:solidFill>
                  <a:srgbClr val="114166"/>
                </a:solidFill>
                <a:latin typeface="Calibri" pitchFamily="34" charset="0"/>
                <a:cs typeface="Calibri" pitchFamily="34" charset="0"/>
              </a:rPr>
              <a:t>XML Invoice collected and status updated inside of SAP</a:t>
            </a:r>
            <a:endParaRPr lang="pt-BR" sz="1000" b="1" dirty="0">
              <a:solidFill>
                <a:srgbClr val="114166"/>
              </a:solidFill>
              <a:latin typeface="Calibri" pitchFamily="34" charset="0"/>
              <a:cs typeface="Calibri" pitchFamily="34" charset="0"/>
            </a:endParaRPr>
          </a:p>
        </p:txBody>
      </p:sp>
      <p:cxnSp>
        <p:nvCxnSpPr>
          <p:cNvPr id="11" name="Straight Arrow Connector 15"/>
          <p:cNvCxnSpPr>
            <a:stCxn id="12" idx="1"/>
          </p:cNvCxnSpPr>
          <p:nvPr/>
        </p:nvCxnSpPr>
        <p:spPr>
          <a:xfrm flipH="1">
            <a:off x="4062395" y="2014684"/>
            <a:ext cx="1600200" cy="296202"/>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 Box 34"/>
          <p:cNvSpPr txBox="1">
            <a:spLocks noChangeArrowheads="1"/>
          </p:cNvSpPr>
          <p:nvPr/>
        </p:nvSpPr>
        <p:spPr bwMode="auto">
          <a:xfrm>
            <a:off x="5662595" y="1814629"/>
            <a:ext cx="2743200" cy="400110"/>
          </a:xfrm>
          <a:prstGeom prst="rect">
            <a:avLst/>
          </a:prstGeom>
          <a:solidFill>
            <a:srgbClr val="FFFFCC"/>
          </a:solidFill>
          <a:ln w="9525">
            <a:solidFill>
              <a:schemeClr val="bg2">
                <a:lumMod val="10000"/>
              </a:schemeClr>
            </a:solidFill>
            <a:miter lim="800000"/>
            <a:headEnd/>
            <a:tailEnd type="none" w="lg" len="lg"/>
          </a:ln>
        </p:spPr>
        <p:txBody>
          <a:bodyPr wrap="square">
            <a:spAutoFit/>
          </a:bodyPr>
          <a:lstStyle/>
          <a:p>
            <a:pPr>
              <a:spcBef>
                <a:spcPts val="0"/>
              </a:spcBef>
            </a:pPr>
            <a:r>
              <a:rPr lang="pt-BR" sz="1000" b="1" dirty="0">
                <a:solidFill>
                  <a:srgbClr val="114166"/>
                </a:solidFill>
                <a:latin typeface="Calibri" pitchFamily="34" charset="0"/>
                <a:cs typeface="Calibri" pitchFamily="34" charset="0"/>
              </a:rPr>
              <a:t>Process Automation: </a:t>
            </a:r>
            <a:r>
              <a:rPr lang="pt-BR" sz="1000" dirty="0">
                <a:solidFill>
                  <a:srgbClr val="114166"/>
                </a:solidFill>
                <a:latin typeface="Calibri" pitchFamily="34" charset="0"/>
                <a:cs typeface="Calibri" pitchFamily="34" charset="0"/>
              </a:rPr>
              <a:t>XML linked to a PO or processed along with SAP MIGO</a:t>
            </a:r>
            <a:endParaRPr lang="pt-BR" sz="1000" b="1" dirty="0">
              <a:solidFill>
                <a:srgbClr val="114166"/>
              </a:solidFill>
              <a:latin typeface="Calibri" pitchFamily="34" charset="0"/>
              <a:cs typeface="Calibri" pitchFamily="34" charset="0"/>
            </a:endParaRPr>
          </a:p>
        </p:txBody>
      </p:sp>
      <p:cxnSp>
        <p:nvCxnSpPr>
          <p:cNvPr id="13" name="Straight Arrow Connector 17"/>
          <p:cNvCxnSpPr>
            <a:stCxn id="14" idx="1"/>
          </p:cNvCxnSpPr>
          <p:nvPr/>
        </p:nvCxnSpPr>
        <p:spPr>
          <a:xfrm flipH="1">
            <a:off x="4062395" y="2804192"/>
            <a:ext cx="1600200" cy="1088565"/>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 Box 34"/>
          <p:cNvSpPr txBox="1">
            <a:spLocks noChangeArrowheads="1"/>
          </p:cNvSpPr>
          <p:nvPr/>
        </p:nvSpPr>
        <p:spPr bwMode="auto">
          <a:xfrm>
            <a:off x="5662595" y="2450249"/>
            <a:ext cx="2743200" cy="707886"/>
          </a:xfrm>
          <a:prstGeom prst="rect">
            <a:avLst/>
          </a:prstGeom>
          <a:solidFill>
            <a:srgbClr val="FFFFCC"/>
          </a:solidFill>
          <a:ln w="9525">
            <a:solidFill>
              <a:schemeClr val="bg2">
                <a:lumMod val="10000"/>
              </a:schemeClr>
            </a:solidFill>
            <a:miter lim="800000"/>
            <a:headEnd/>
            <a:tailEnd type="none" w="lg" len="lg"/>
          </a:ln>
        </p:spPr>
        <p:txBody>
          <a:bodyPr wrap="square">
            <a:spAutoFit/>
          </a:bodyPr>
          <a:lstStyle/>
          <a:p>
            <a:pPr>
              <a:spcBef>
                <a:spcPts val="0"/>
              </a:spcBef>
            </a:pPr>
            <a:r>
              <a:rPr lang="pt-BR" sz="1000" b="1" dirty="0">
                <a:solidFill>
                  <a:srgbClr val="114166"/>
                </a:solidFill>
                <a:latin typeface="Calibri" pitchFamily="34" charset="0"/>
                <a:cs typeface="Calibri" pitchFamily="34" charset="0"/>
              </a:rPr>
              <a:t>UUID and Signing Attributes: </a:t>
            </a:r>
            <a:r>
              <a:rPr lang="pt-BR" sz="1000" dirty="0">
                <a:solidFill>
                  <a:srgbClr val="114166"/>
                </a:solidFill>
                <a:latin typeface="Calibri" pitchFamily="34" charset="0"/>
                <a:cs typeface="Calibri" pitchFamily="34" charset="0"/>
              </a:rPr>
              <a:t>UUID automatcially posted to SAP once validated with gov’t and all signing attributes for audit included in SAP monitor</a:t>
            </a:r>
            <a:endParaRPr lang="pt-BR" sz="1000" b="1" dirty="0">
              <a:solidFill>
                <a:srgbClr val="114166"/>
              </a:solidFill>
              <a:latin typeface="Calibri" pitchFamily="34" charset="0"/>
              <a:cs typeface="Calibri" pitchFamily="34" charset="0"/>
            </a:endParaRPr>
          </a:p>
        </p:txBody>
      </p:sp>
      <p:sp>
        <p:nvSpPr>
          <p:cNvPr id="15" name="Text Box 34"/>
          <p:cNvSpPr txBox="1">
            <a:spLocks noChangeArrowheads="1"/>
          </p:cNvSpPr>
          <p:nvPr/>
        </p:nvSpPr>
        <p:spPr bwMode="auto">
          <a:xfrm>
            <a:off x="5662595" y="3448867"/>
            <a:ext cx="2743200" cy="400110"/>
          </a:xfrm>
          <a:prstGeom prst="rect">
            <a:avLst/>
          </a:prstGeom>
          <a:solidFill>
            <a:srgbClr val="FFFFCC"/>
          </a:solidFill>
          <a:ln w="9525">
            <a:solidFill>
              <a:schemeClr val="bg2">
                <a:lumMod val="10000"/>
              </a:schemeClr>
            </a:solidFill>
            <a:miter lim="800000"/>
            <a:headEnd/>
            <a:tailEnd type="none" w="lg" len="lg"/>
          </a:ln>
        </p:spPr>
        <p:txBody>
          <a:bodyPr wrap="square">
            <a:spAutoFit/>
          </a:bodyPr>
          <a:lstStyle/>
          <a:p>
            <a:pPr>
              <a:spcBef>
                <a:spcPts val="0"/>
              </a:spcBef>
            </a:pPr>
            <a:r>
              <a:rPr lang="pt-BR" sz="1000" b="1" dirty="0">
                <a:solidFill>
                  <a:srgbClr val="114166"/>
                </a:solidFill>
                <a:latin typeface="Calibri" pitchFamily="34" charset="0"/>
                <a:cs typeface="Calibri" pitchFamily="34" charset="0"/>
              </a:rPr>
              <a:t>5 Year Archive: </a:t>
            </a:r>
            <a:r>
              <a:rPr lang="pt-BR" sz="1000" dirty="0">
                <a:solidFill>
                  <a:srgbClr val="114166"/>
                </a:solidFill>
                <a:latin typeface="Calibri" pitchFamily="34" charset="0"/>
                <a:cs typeface="Calibri" pitchFamily="34" charset="0"/>
              </a:rPr>
              <a:t>Integrated archiving, so can access XML and PDF from SAP monitors</a:t>
            </a:r>
            <a:endParaRPr lang="pt-BR" sz="1000" b="1" dirty="0">
              <a:solidFill>
                <a:srgbClr val="114166"/>
              </a:solidFill>
              <a:latin typeface="Calibri" pitchFamily="34" charset="0"/>
              <a:cs typeface="Calibri" pitchFamily="34" charset="0"/>
            </a:endParaRPr>
          </a:p>
        </p:txBody>
      </p:sp>
      <p:cxnSp>
        <p:nvCxnSpPr>
          <p:cNvPr id="16" name="Straight Arrow Connector 20"/>
          <p:cNvCxnSpPr/>
          <p:nvPr/>
        </p:nvCxnSpPr>
        <p:spPr>
          <a:xfrm flipH="1">
            <a:off x="982859" y="3848977"/>
            <a:ext cx="4679736" cy="775817"/>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 Box 34"/>
          <p:cNvSpPr txBox="1">
            <a:spLocks noChangeArrowheads="1"/>
          </p:cNvSpPr>
          <p:nvPr/>
        </p:nvSpPr>
        <p:spPr bwMode="auto">
          <a:xfrm>
            <a:off x="5638350" y="4020719"/>
            <a:ext cx="2743200" cy="1015663"/>
          </a:xfrm>
          <a:prstGeom prst="rect">
            <a:avLst/>
          </a:prstGeom>
          <a:solidFill>
            <a:srgbClr val="FFFFCC"/>
          </a:solidFill>
          <a:ln w="9525">
            <a:solidFill>
              <a:schemeClr val="bg2">
                <a:lumMod val="10000"/>
              </a:schemeClr>
            </a:solidFill>
            <a:miter lim="800000"/>
            <a:headEnd/>
            <a:tailEnd type="none" w="lg" len="lg"/>
          </a:ln>
        </p:spPr>
        <p:txBody>
          <a:bodyPr wrap="square">
            <a:spAutoFit/>
          </a:bodyPr>
          <a:lstStyle/>
          <a:p>
            <a:pPr>
              <a:spcBef>
                <a:spcPts val="0"/>
              </a:spcBef>
            </a:pPr>
            <a:r>
              <a:rPr lang="pt-BR" sz="1000" b="1" dirty="0">
                <a:solidFill>
                  <a:srgbClr val="114166"/>
                </a:solidFill>
                <a:latin typeface="Calibri" pitchFamily="34" charset="0"/>
                <a:cs typeface="Calibri" pitchFamily="34" charset="0"/>
              </a:rPr>
              <a:t>Revalidate XML: </a:t>
            </a:r>
            <a:r>
              <a:rPr lang="pt-BR" sz="1000" dirty="0">
                <a:solidFill>
                  <a:srgbClr val="114166"/>
                </a:solidFill>
                <a:latin typeface="Calibri" pitchFamily="34" charset="0"/>
                <a:cs typeface="Calibri" pitchFamily="34" charset="0"/>
              </a:rPr>
              <a:t>You should have abilit to revalidate XML as a supplier could cancel an XML days after first sending. This process ensures that time stamp and validation happens when XML received as well as when payed (could be days later)</a:t>
            </a:r>
            <a:endParaRPr lang="pt-BR" sz="1000" b="1" dirty="0">
              <a:solidFill>
                <a:srgbClr val="114166"/>
              </a:solidFill>
              <a:latin typeface="Calibri" pitchFamily="34" charset="0"/>
              <a:cs typeface="Calibri" pitchFamily="34" charset="0"/>
            </a:endParaRPr>
          </a:p>
        </p:txBody>
      </p:sp>
      <p:cxnSp>
        <p:nvCxnSpPr>
          <p:cNvPr id="18" name="Straight Arrow Connector 23"/>
          <p:cNvCxnSpPr/>
          <p:nvPr/>
        </p:nvCxnSpPr>
        <p:spPr>
          <a:xfrm flipH="1" flipV="1">
            <a:off x="1681392" y="4696765"/>
            <a:ext cx="3956958" cy="27672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62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1" y="304800"/>
            <a:ext cx="8385049" cy="758952"/>
          </a:xfrm>
        </p:spPr>
        <p:txBody>
          <a:bodyPr>
            <a:noAutofit/>
          </a:bodyPr>
          <a:lstStyle/>
          <a:p>
            <a:r>
              <a:rPr lang="en-US" sz="2400" dirty="0"/>
              <a:t>Invoiceware International </a:t>
            </a:r>
            <a:br>
              <a:rPr lang="en-US" sz="2400" dirty="0"/>
            </a:br>
            <a:r>
              <a:rPr lang="en-US" sz="1800" b="0" dirty="0"/>
              <a:t>SAP Management Console para Mexico E-Accounting</a:t>
            </a:r>
            <a:endParaRPr lang="en-US" sz="2400" dirty="0"/>
          </a:p>
        </p:txBody>
      </p:sp>
      <p:sp>
        <p:nvSpPr>
          <p:cNvPr id="6" name="Text Placeholder 8"/>
          <p:cNvSpPr txBox="1">
            <a:spLocks/>
          </p:cNvSpPr>
          <p:nvPr/>
        </p:nvSpPr>
        <p:spPr>
          <a:xfrm>
            <a:off x="347021" y="964693"/>
            <a:ext cx="4191000" cy="5105400"/>
          </a:xfrm>
          <a:prstGeom prst="rect">
            <a:avLst/>
          </a:prstGeom>
        </p:spPr>
        <p:txBody>
          <a:bodyPr>
            <a:noAutofit/>
          </a:bodyPr>
          <a:lstStyle>
            <a:lvl1pPr marL="274320" indent="-274320" algn="l" rtl="0" eaLnBrk="1" latinLnBrk="0" hangingPunct="1">
              <a:spcBef>
                <a:spcPct val="20000"/>
              </a:spcBef>
              <a:buClr>
                <a:schemeClr val="accent5">
                  <a:lumMod val="75000"/>
                </a:schemeClr>
              </a:buClr>
              <a:buSzPct val="85000"/>
              <a:buFont typeface="Wingdings 2"/>
              <a:buChar char=""/>
              <a:defRPr kumimoji="0" sz="2400" kern="1200">
                <a:solidFill>
                  <a:schemeClr val="accent5">
                    <a:lumMod val="50000"/>
                  </a:schemeClr>
                </a:solidFill>
                <a:latin typeface="Calibri" pitchFamily="34" charset="0"/>
                <a:ea typeface="+mn-ea"/>
                <a:cs typeface="Calibri" pitchFamily="34" charset="0"/>
              </a:defRPr>
            </a:lvl1pPr>
            <a:lvl2pPr marL="548640" indent="-274320" algn="l" rtl="0" eaLnBrk="1" latinLnBrk="0" hangingPunct="1">
              <a:spcBef>
                <a:spcPct val="20000"/>
              </a:spcBef>
              <a:buClr>
                <a:schemeClr val="accent5">
                  <a:lumMod val="60000"/>
                  <a:lumOff val="40000"/>
                </a:schemeClr>
              </a:buClr>
              <a:buSzPct val="70000"/>
              <a:buFont typeface="Wingdings" pitchFamily="2" charset="2"/>
              <a:buChar char="§"/>
              <a:defRPr kumimoji="0" sz="2000" kern="1200">
                <a:solidFill>
                  <a:schemeClr val="accent5">
                    <a:lumMod val="50000"/>
                  </a:schemeClr>
                </a:solidFill>
                <a:latin typeface="Calibri" pitchFamily="34" charset="0"/>
                <a:ea typeface="+mn-ea"/>
                <a:cs typeface="Calibri" pitchFamily="34" charset="0"/>
              </a:defRPr>
            </a:lvl2pPr>
            <a:lvl3pPr marL="822960" indent="-228600" algn="l" rtl="0" eaLnBrk="1" latinLnBrk="0" hangingPunct="1">
              <a:spcBef>
                <a:spcPct val="20000"/>
              </a:spcBef>
              <a:buClr>
                <a:schemeClr val="accent3"/>
              </a:buClr>
              <a:buSzPct val="75000"/>
              <a:buFont typeface="Arial" pitchFamily="34" charset="0"/>
              <a:buChar char="•"/>
              <a:defRPr kumimoji="0" sz="1600" kern="1200">
                <a:solidFill>
                  <a:schemeClr val="accent5">
                    <a:lumMod val="50000"/>
                  </a:schemeClr>
                </a:solidFill>
                <a:latin typeface="Calibri" pitchFamily="34" charset="0"/>
                <a:ea typeface="+mn-ea"/>
                <a:cs typeface="Calibri" pitchFamily="34" charset="0"/>
              </a:defRPr>
            </a:lvl3pPr>
            <a:lvl4pPr marL="1097280" indent="-228600" algn="l" rtl="0" eaLnBrk="1" latinLnBrk="0" hangingPunct="1">
              <a:spcBef>
                <a:spcPct val="20000"/>
              </a:spcBef>
              <a:buClr>
                <a:schemeClr val="accent5">
                  <a:lumMod val="75000"/>
                </a:schemeClr>
              </a:buClr>
              <a:buSzPct val="70000"/>
              <a:buFont typeface="Arial" pitchFamily="34" charset="0"/>
              <a:buChar char="•"/>
              <a:defRPr kumimoji="0" sz="1400" kern="1200">
                <a:solidFill>
                  <a:schemeClr val="accent5">
                    <a:lumMod val="50000"/>
                  </a:schemeClr>
                </a:solidFill>
                <a:latin typeface="Calibri" pitchFamily="34" charset="0"/>
                <a:ea typeface="+mn-ea"/>
                <a:cs typeface="Calibri"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Calibri"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646B86">
                  <a:lumMod val="50000"/>
                </a:srgbClr>
              </a:buClr>
              <a:buFont typeface="Wingdings 2"/>
              <a:buNone/>
            </a:pPr>
            <a:r>
              <a:rPr lang="en-US" sz="1800" b="1" dirty="0">
                <a:solidFill>
                  <a:srgbClr val="009242"/>
                </a:solidFill>
              </a:rPr>
              <a:t>E-Accounting</a:t>
            </a:r>
          </a:p>
          <a:p>
            <a:pPr lvl="1">
              <a:buClr>
                <a:srgbClr val="646B86">
                  <a:lumMod val="50000"/>
                </a:srgbClr>
              </a:buClr>
            </a:pPr>
            <a:r>
              <a:rPr lang="en-US" sz="1100" dirty="0" err="1">
                <a:solidFill>
                  <a:srgbClr val="646B86">
                    <a:lumMod val="50000"/>
                  </a:srgbClr>
                </a:solidFill>
              </a:rPr>
              <a:t>Tablas</a:t>
            </a:r>
            <a:r>
              <a:rPr lang="en-US" sz="1100" dirty="0">
                <a:solidFill>
                  <a:srgbClr val="646B86">
                    <a:lumMod val="50000"/>
                  </a:srgbClr>
                </a:solidFill>
              </a:rPr>
              <a:t> Invoiceware/SAP  para  SAT G/L Account Grouping y </a:t>
            </a:r>
            <a:r>
              <a:rPr lang="en-US" sz="1100" dirty="0" err="1">
                <a:solidFill>
                  <a:srgbClr val="646B86">
                    <a:lumMod val="50000"/>
                  </a:srgbClr>
                </a:solidFill>
              </a:rPr>
              <a:t>normalizacion</a:t>
            </a:r>
            <a:endParaRPr lang="en-US" sz="1100" dirty="0">
              <a:solidFill>
                <a:srgbClr val="646B86">
                  <a:lumMod val="50000"/>
                </a:srgbClr>
              </a:solidFill>
            </a:endParaRPr>
          </a:p>
          <a:p>
            <a:pPr lvl="1">
              <a:buClr>
                <a:srgbClr val="646B86">
                  <a:lumMod val="50000"/>
                </a:srgbClr>
              </a:buClr>
            </a:pPr>
            <a:r>
              <a:rPr lang="en-US" sz="1100" dirty="0" err="1">
                <a:solidFill>
                  <a:srgbClr val="646B86">
                    <a:lumMod val="50000"/>
                  </a:srgbClr>
                </a:solidFill>
              </a:rPr>
              <a:t>Extractores</a:t>
            </a:r>
            <a:r>
              <a:rPr lang="en-US" sz="1100" dirty="0">
                <a:solidFill>
                  <a:srgbClr val="646B86">
                    <a:lumMod val="50000"/>
                  </a:srgbClr>
                </a:solidFill>
              </a:rPr>
              <a:t> </a:t>
            </a:r>
            <a:r>
              <a:rPr lang="en-US" sz="1100" dirty="0" err="1">
                <a:solidFill>
                  <a:srgbClr val="646B86">
                    <a:lumMod val="50000"/>
                  </a:srgbClr>
                </a:solidFill>
              </a:rPr>
              <a:t>independientes</a:t>
            </a:r>
            <a:r>
              <a:rPr lang="en-US" sz="1100" dirty="0">
                <a:solidFill>
                  <a:srgbClr val="646B86">
                    <a:lumMod val="50000"/>
                  </a:srgbClr>
                </a:solidFill>
              </a:rPr>
              <a:t> de  la version para SAP Classic, Special, New G/L</a:t>
            </a:r>
          </a:p>
          <a:p>
            <a:pPr lvl="1">
              <a:buClr>
                <a:srgbClr val="646B86">
                  <a:lumMod val="50000"/>
                </a:srgbClr>
              </a:buClr>
            </a:pPr>
            <a:r>
              <a:rPr lang="en-US" sz="1100" dirty="0">
                <a:solidFill>
                  <a:srgbClr val="646B86">
                    <a:lumMod val="50000"/>
                  </a:srgbClr>
                </a:solidFill>
              </a:rPr>
              <a:t> </a:t>
            </a:r>
            <a:r>
              <a:rPr lang="en-US" sz="1100" dirty="0" err="1">
                <a:solidFill>
                  <a:srgbClr val="646B86">
                    <a:lumMod val="50000"/>
                  </a:srgbClr>
                </a:solidFill>
              </a:rPr>
              <a:t>Integracion</a:t>
            </a:r>
            <a:r>
              <a:rPr lang="en-US" sz="1100" dirty="0">
                <a:solidFill>
                  <a:srgbClr val="646B86">
                    <a:lumMod val="50000"/>
                  </a:srgbClr>
                </a:solidFill>
              </a:rPr>
              <a:t> </a:t>
            </a:r>
            <a:r>
              <a:rPr lang="en-US" sz="1100" dirty="0" err="1">
                <a:solidFill>
                  <a:srgbClr val="646B86">
                    <a:lumMod val="50000"/>
                  </a:srgbClr>
                </a:solidFill>
              </a:rPr>
              <a:t>Nativa</a:t>
            </a:r>
            <a:r>
              <a:rPr lang="en-US" sz="1100" dirty="0">
                <a:solidFill>
                  <a:srgbClr val="646B86">
                    <a:lumMod val="50000"/>
                  </a:srgbClr>
                </a:solidFill>
              </a:rPr>
              <a:t>  con el resto de </a:t>
            </a:r>
            <a:r>
              <a:rPr lang="en-US" sz="1100" dirty="0" err="1">
                <a:solidFill>
                  <a:srgbClr val="646B86">
                    <a:lumMod val="50000"/>
                  </a:srgbClr>
                </a:solidFill>
              </a:rPr>
              <a:t>soluciones</a:t>
            </a:r>
            <a:r>
              <a:rPr lang="en-US" sz="1100" dirty="0">
                <a:solidFill>
                  <a:srgbClr val="646B86">
                    <a:lumMod val="50000"/>
                  </a:srgbClr>
                </a:solidFill>
              </a:rPr>
              <a:t> Invoiceware</a:t>
            </a:r>
          </a:p>
          <a:p>
            <a:pPr lvl="1">
              <a:buClr>
                <a:srgbClr val="646B86">
                  <a:lumMod val="50000"/>
                </a:srgbClr>
              </a:buClr>
            </a:pPr>
            <a:r>
              <a:rPr lang="en-US" sz="1100" dirty="0" err="1">
                <a:solidFill>
                  <a:srgbClr val="646B86">
                    <a:lumMod val="50000"/>
                  </a:srgbClr>
                </a:solidFill>
              </a:rPr>
              <a:t>Opciones</a:t>
            </a:r>
            <a:r>
              <a:rPr lang="en-US" sz="1100" dirty="0">
                <a:solidFill>
                  <a:srgbClr val="646B86">
                    <a:lumMod val="50000"/>
                  </a:srgbClr>
                </a:solidFill>
              </a:rPr>
              <a:t> de Upload  para </a:t>
            </a:r>
            <a:r>
              <a:rPr lang="en-US" sz="1100" dirty="0" err="1">
                <a:solidFill>
                  <a:srgbClr val="646B86">
                    <a:lumMod val="50000"/>
                  </a:srgbClr>
                </a:solidFill>
              </a:rPr>
              <a:t>integrar</a:t>
            </a:r>
            <a:r>
              <a:rPr lang="en-US" sz="1100" dirty="0">
                <a:solidFill>
                  <a:srgbClr val="646B86">
                    <a:lumMod val="50000"/>
                  </a:srgbClr>
                </a:solidFill>
              </a:rPr>
              <a:t> con </a:t>
            </a:r>
            <a:r>
              <a:rPr lang="en-US" sz="1100" dirty="0" err="1">
                <a:solidFill>
                  <a:srgbClr val="646B86">
                    <a:lumMod val="50000"/>
                  </a:srgbClr>
                </a:solidFill>
              </a:rPr>
              <a:t>sistemas</a:t>
            </a:r>
            <a:r>
              <a:rPr lang="en-US" sz="1100" dirty="0">
                <a:solidFill>
                  <a:srgbClr val="646B86">
                    <a:lumMod val="50000"/>
                  </a:srgbClr>
                </a:solidFill>
              </a:rPr>
              <a:t>  </a:t>
            </a:r>
            <a:r>
              <a:rPr lang="en-US" sz="1100" dirty="0" err="1">
                <a:solidFill>
                  <a:srgbClr val="646B86">
                    <a:lumMod val="50000"/>
                  </a:srgbClr>
                </a:solidFill>
              </a:rPr>
              <a:t>externos</a:t>
            </a:r>
            <a:endParaRPr lang="en-US" sz="1100" dirty="0">
              <a:solidFill>
                <a:srgbClr val="646B86">
                  <a:lumMod val="50000"/>
                </a:srgbClr>
              </a:solidFill>
            </a:endParaRPr>
          </a:p>
          <a:p>
            <a:pPr lvl="1">
              <a:buClr>
                <a:srgbClr val="646B86">
                  <a:lumMod val="50000"/>
                </a:srgbClr>
              </a:buClr>
            </a:pPr>
            <a:r>
              <a:rPr lang="en-US" sz="1100" dirty="0">
                <a:solidFill>
                  <a:srgbClr val="646B86">
                    <a:lumMod val="50000"/>
                  </a:srgbClr>
                </a:solidFill>
              </a:rPr>
              <a:t>Link </a:t>
            </a:r>
            <a:r>
              <a:rPr lang="en-US" sz="1100" dirty="0" err="1">
                <a:solidFill>
                  <a:srgbClr val="646B86">
                    <a:lumMod val="50000"/>
                  </a:srgbClr>
                </a:solidFill>
              </a:rPr>
              <a:t>automatico</a:t>
            </a:r>
            <a:r>
              <a:rPr lang="en-US" sz="1100" dirty="0">
                <a:solidFill>
                  <a:srgbClr val="646B86">
                    <a:lumMod val="50000"/>
                  </a:srgbClr>
                </a:solidFill>
              </a:rPr>
              <a:t> de UUID a SAP-FI . </a:t>
            </a:r>
          </a:p>
          <a:p>
            <a:pPr lvl="1">
              <a:buClr>
                <a:srgbClr val="646B86">
                  <a:lumMod val="50000"/>
                </a:srgbClr>
              </a:buClr>
            </a:pPr>
            <a:r>
              <a:rPr lang="en-US" sz="1100" dirty="0">
                <a:solidFill>
                  <a:srgbClr val="646B86">
                    <a:lumMod val="50000"/>
                  </a:srgbClr>
                </a:solidFill>
              </a:rPr>
              <a:t>Dashboard para </a:t>
            </a:r>
            <a:r>
              <a:rPr lang="en-US" sz="1100" dirty="0" err="1">
                <a:solidFill>
                  <a:srgbClr val="646B86">
                    <a:lumMod val="50000"/>
                  </a:srgbClr>
                </a:solidFill>
              </a:rPr>
              <a:t>dar</a:t>
            </a:r>
            <a:r>
              <a:rPr lang="en-US" sz="1100" dirty="0">
                <a:solidFill>
                  <a:srgbClr val="646B86">
                    <a:lumMod val="50000"/>
                  </a:srgbClr>
                </a:solidFill>
              </a:rPr>
              <a:t> </a:t>
            </a:r>
            <a:r>
              <a:rPr lang="en-US" sz="1100" dirty="0" err="1">
                <a:solidFill>
                  <a:srgbClr val="646B86">
                    <a:lumMod val="50000"/>
                  </a:srgbClr>
                </a:solidFill>
              </a:rPr>
              <a:t>seguimiento</a:t>
            </a:r>
            <a:r>
              <a:rPr lang="en-US" sz="1100" dirty="0">
                <a:solidFill>
                  <a:srgbClr val="646B86">
                    <a:lumMod val="50000"/>
                  </a:srgbClr>
                </a:solidFill>
              </a:rPr>
              <a:t> a </a:t>
            </a:r>
            <a:r>
              <a:rPr lang="en-US" sz="1100" dirty="0" err="1">
                <a:solidFill>
                  <a:srgbClr val="646B86">
                    <a:lumMod val="50000"/>
                  </a:srgbClr>
                </a:solidFill>
              </a:rPr>
              <a:t>los</a:t>
            </a:r>
            <a:r>
              <a:rPr lang="en-US" sz="1100" dirty="0">
                <a:solidFill>
                  <a:srgbClr val="646B86">
                    <a:lumMod val="50000"/>
                  </a:srgbClr>
                </a:solidFill>
              </a:rPr>
              <a:t> </a:t>
            </a:r>
            <a:r>
              <a:rPr lang="en-US" sz="1100" dirty="0" err="1">
                <a:solidFill>
                  <a:srgbClr val="646B86">
                    <a:lumMod val="50000"/>
                  </a:srgbClr>
                </a:solidFill>
              </a:rPr>
              <a:t>archivos</a:t>
            </a:r>
            <a:r>
              <a:rPr lang="en-US" sz="1100" dirty="0">
                <a:solidFill>
                  <a:srgbClr val="646B86">
                    <a:lumMod val="50000"/>
                  </a:srgbClr>
                </a:solidFill>
              </a:rPr>
              <a:t> de </a:t>
            </a:r>
            <a:r>
              <a:rPr lang="en-US" sz="1100" dirty="0" err="1">
                <a:solidFill>
                  <a:srgbClr val="646B86">
                    <a:lumMod val="50000"/>
                  </a:srgbClr>
                </a:solidFill>
              </a:rPr>
              <a:t>salida</a:t>
            </a:r>
            <a:r>
              <a:rPr lang="en-US" sz="1100" dirty="0">
                <a:solidFill>
                  <a:srgbClr val="646B86">
                    <a:lumMod val="50000"/>
                  </a:srgbClr>
                </a:solidFill>
              </a:rPr>
              <a:t> al SAT.</a:t>
            </a:r>
          </a:p>
          <a:p>
            <a:pPr lvl="1">
              <a:buClr>
                <a:srgbClr val="646B86">
                  <a:lumMod val="50000"/>
                </a:srgbClr>
              </a:buClr>
            </a:pPr>
            <a:r>
              <a:rPr lang="en-US" sz="1100" dirty="0">
                <a:solidFill>
                  <a:srgbClr val="646B86">
                    <a:lumMod val="50000"/>
                  </a:srgbClr>
                </a:solidFill>
              </a:rPr>
              <a:t>Reported de </a:t>
            </a:r>
            <a:r>
              <a:rPr lang="en-US" sz="1100" dirty="0" err="1">
                <a:solidFill>
                  <a:srgbClr val="646B86">
                    <a:lumMod val="50000"/>
                  </a:srgbClr>
                </a:solidFill>
              </a:rPr>
              <a:t>validación</a:t>
            </a:r>
            <a:r>
              <a:rPr lang="en-US" sz="1100" dirty="0">
                <a:solidFill>
                  <a:srgbClr val="646B86">
                    <a:lumMod val="50000"/>
                  </a:srgbClr>
                </a:solidFill>
              </a:rPr>
              <a:t> para: </a:t>
            </a:r>
          </a:p>
          <a:p>
            <a:pPr lvl="2">
              <a:buClr>
                <a:srgbClr val="646B86">
                  <a:lumMod val="50000"/>
                </a:srgbClr>
              </a:buClr>
            </a:pPr>
            <a:r>
              <a:rPr lang="en-US" sz="1050" dirty="0" err="1">
                <a:solidFill>
                  <a:srgbClr val="646B86">
                    <a:lumMod val="50000"/>
                  </a:srgbClr>
                </a:solidFill>
              </a:rPr>
              <a:t>Cuentas</a:t>
            </a:r>
            <a:r>
              <a:rPr lang="en-US" sz="1050" dirty="0">
                <a:solidFill>
                  <a:srgbClr val="646B86">
                    <a:lumMod val="50000"/>
                  </a:srgbClr>
                </a:solidFill>
              </a:rPr>
              <a:t> SAP no </a:t>
            </a:r>
            <a:r>
              <a:rPr lang="en-US" sz="1050" dirty="0" err="1">
                <a:solidFill>
                  <a:srgbClr val="646B86">
                    <a:lumMod val="50000"/>
                  </a:srgbClr>
                </a:solidFill>
              </a:rPr>
              <a:t>asignadas</a:t>
            </a:r>
            <a:endParaRPr lang="en-US" sz="1050" dirty="0">
              <a:solidFill>
                <a:srgbClr val="646B86">
                  <a:lumMod val="50000"/>
                </a:srgbClr>
              </a:solidFill>
            </a:endParaRPr>
          </a:p>
          <a:p>
            <a:pPr lvl="2">
              <a:buClr>
                <a:srgbClr val="646B86">
                  <a:lumMod val="50000"/>
                </a:srgbClr>
              </a:buClr>
            </a:pPr>
            <a:r>
              <a:rPr lang="en-US" sz="1050" dirty="0" err="1">
                <a:solidFill>
                  <a:srgbClr val="646B86">
                    <a:lumMod val="50000"/>
                  </a:srgbClr>
                </a:solidFill>
              </a:rPr>
              <a:t>Tipos</a:t>
            </a:r>
            <a:r>
              <a:rPr lang="en-US" sz="1050" dirty="0">
                <a:solidFill>
                  <a:srgbClr val="646B86">
                    <a:lumMod val="50000"/>
                  </a:srgbClr>
                </a:solidFill>
              </a:rPr>
              <a:t> de </a:t>
            </a:r>
            <a:r>
              <a:rPr lang="en-US" sz="1050" dirty="0" err="1">
                <a:solidFill>
                  <a:srgbClr val="646B86">
                    <a:lumMod val="50000"/>
                  </a:srgbClr>
                </a:solidFill>
              </a:rPr>
              <a:t>documentos</a:t>
            </a:r>
            <a:r>
              <a:rPr lang="en-US" sz="1050" dirty="0">
                <a:solidFill>
                  <a:srgbClr val="646B86">
                    <a:lumMod val="50000"/>
                  </a:srgbClr>
                </a:solidFill>
              </a:rPr>
              <a:t>  SAP no </a:t>
            </a:r>
            <a:r>
              <a:rPr lang="en-US" sz="1050" dirty="0" err="1">
                <a:solidFill>
                  <a:srgbClr val="646B86">
                    <a:lumMod val="50000"/>
                  </a:srgbClr>
                </a:solidFill>
              </a:rPr>
              <a:t>asignados</a:t>
            </a:r>
            <a:endParaRPr lang="en-US" sz="1050" dirty="0">
              <a:solidFill>
                <a:srgbClr val="646B86">
                  <a:lumMod val="50000"/>
                </a:srgbClr>
              </a:solidFill>
            </a:endParaRPr>
          </a:p>
          <a:p>
            <a:pPr lvl="2">
              <a:buClr>
                <a:srgbClr val="646B86">
                  <a:lumMod val="50000"/>
                </a:srgbClr>
              </a:buClr>
            </a:pPr>
            <a:r>
              <a:rPr lang="en-US" sz="1050" dirty="0" err="1">
                <a:solidFill>
                  <a:srgbClr val="646B86">
                    <a:lumMod val="50000"/>
                  </a:srgbClr>
                </a:solidFill>
              </a:rPr>
              <a:t>Documentos</a:t>
            </a:r>
            <a:r>
              <a:rPr lang="en-US" sz="1050" dirty="0">
                <a:solidFill>
                  <a:srgbClr val="646B86">
                    <a:lumMod val="50000"/>
                  </a:srgbClr>
                </a:solidFill>
              </a:rPr>
              <a:t> de SAP no </a:t>
            </a:r>
            <a:r>
              <a:rPr lang="en-US" sz="1050" dirty="0" err="1">
                <a:solidFill>
                  <a:srgbClr val="646B86">
                    <a:lumMod val="50000"/>
                  </a:srgbClr>
                </a:solidFill>
              </a:rPr>
              <a:t>ligados</a:t>
            </a:r>
            <a:r>
              <a:rPr lang="en-US" sz="1050" dirty="0">
                <a:solidFill>
                  <a:srgbClr val="646B86">
                    <a:lumMod val="50000"/>
                  </a:srgbClr>
                </a:solidFill>
              </a:rPr>
              <a:t>.</a:t>
            </a:r>
          </a:p>
          <a:p>
            <a:pPr lvl="2">
              <a:buClr>
                <a:srgbClr val="646B86">
                  <a:lumMod val="50000"/>
                </a:srgbClr>
              </a:buClr>
            </a:pPr>
            <a:r>
              <a:rPr lang="en-US" sz="1050" dirty="0" err="1">
                <a:solidFill>
                  <a:srgbClr val="646B86">
                    <a:lumMod val="50000"/>
                  </a:srgbClr>
                </a:solidFill>
              </a:rPr>
              <a:t>Pagos</a:t>
            </a:r>
            <a:r>
              <a:rPr lang="en-US" sz="1050" dirty="0">
                <a:solidFill>
                  <a:srgbClr val="646B86">
                    <a:lumMod val="50000"/>
                  </a:srgbClr>
                </a:solidFill>
              </a:rPr>
              <a:t> </a:t>
            </a:r>
            <a:r>
              <a:rPr lang="en-US" sz="1050" dirty="0" err="1">
                <a:solidFill>
                  <a:srgbClr val="646B86">
                    <a:lumMod val="50000"/>
                  </a:srgbClr>
                </a:solidFill>
              </a:rPr>
              <a:t>faltantes</a:t>
            </a:r>
            <a:r>
              <a:rPr lang="en-US" sz="1050" dirty="0">
                <a:solidFill>
                  <a:srgbClr val="646B86">
                    <a:lumMod val="50000"/>
                  </a:srgbClr>
                </a:solidFill>
              </a:rPr>
              <a:t> </a:t>
            </a:r>
            <a:r>
              <a:rPr lang="en-US" sz="1050" dirty="0" err="1">
                <a:solidFill>
                  <a:srgbClr val="646B86">
                    <a:lumMod val="50000"/>
                  </a:srgbClr>
                </a:solidFill>
              </a:rPr>
              <a:t>en</a:t>
            </a:r>
            <a:r>
              <a:rPr lang="en-US" sz="1050" dirty="0">
                <a:solidFill>
                  <a:srgbClr val="646B86">
                    <a:lumMod val="50000"/>
                  </a:srgbClr>
                </a:solidFill>
              </a:rPr>
              <a:t> la </a:t>
            </a:r>
            <a:r>
              <a:rPr lang="en-US" sz="1050" dirty="0" err="1">
                <a:solidFill>
                  <a:srgbClr val="646B86">
                    <a:lumMod val="50000"/>
                  </a:srgbClr>
                </a:solidFill>
              </a:rPr>
              <a:t>informacin</a:t>
            </a:r>
            <a:r>
              <a:rPr lang="en-US" sz="1050" dirty="0">
                <a:solidFill>
                  <a:srgbClr val="646B86">
                    <a:lumMod val="50000"/>
                  </a:srgbClr>
                </a:solidFill>
              </a:rPr>
              <a:t> </a:t>
            </a:r>
            <a:r>
              <a:rPr lang="en-US" sz="1050" dirty="0" err="1">
                <a:solidFill>
                  <a:srgbClr val="646B86">
                    <a:lumMod val="50000"/>
                  </a:srgbClr>
                </a:solidFill>
              </a:rPr>
              <a:t>Bancaria</a:t>
            </a:r>
            <a:r>
              <a:rPr lang="en-US" sz="1050" dirty="0">
                <a:solidFill>
                  <a:srgbClr val="646B86">
                    <a:lumMod val="50000"/>
                  </a:srgbClr>
                </a:solidFill>
              </a:rPr>
              <a:t>.</a:t>
            </a:r>
          </a:p>
        </p:txBody>
      </p:sp>
      <p:grpSp>
        <p:nvGrpSpPr>
          <p:cNvPr id="9" name="Grupo 8"/>
          <p:cNvGrpSpPr/>
          <p:nvPr/>
        </p:nvGrpSpPr>
        <p:grpSpPr>
          <a:xfrm>
            <a:off x="1804267" y="4122135"/>
            <a:ext cx="894926" cy="843772"/>
            <a:chOff x="449780" y="4088313"/>
            <a:chExt cx="1308611" cy="1259001"/>
          </a:xfrm>
        </p:grpSpPr>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985" y="4088313"/>
              <a:ext cx="838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780" y="5002713"/>
              <a:ext cx="1308611" cy="344601"/>
            </a:xfrm>
            <a:prstGeom prst="rect">
              <a:avLst/>
            </a:prstGeom>
          </p:spPr>
        </p:pic>
      </p:grpSp>
      <p:pic>
        <p:nvPicPr>
          <p:cNvPr id="10"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4158" y="2811658"/>
            <a:ext cx="3677114" cy="1997178"/>
          </a:xfrm>
          <a:prstGeom prst="rect">
            <a:avLst/>
          </a:prstGeom>
          <a:ln>
            <a:solidFill>
              <a:schemeClr val="bg1">
                <a:lumMod val="95000"/>
              </a:schemeClr>
            </a:solidFill>
          </a:ln>
        </p:spPr>
      </p:pic>
      <p:pic>
        <p:nvPicPr>
          <p:cNvPr id="11"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0508" y="899366"/>
            <a:ext cx="3574427" cy="1778371"/>
          </a:xfrm>
          <a:prstGeom prst="rect">
            <a:avLst/>
          </a:prstGeom>
          <a:ln>
            <a:solidFill>
              <a:schemeClr val="bg1">
                <a:lumMod val="95000"/>
              </a:schemeClr>
            </a:solidFill>
          </a:ln>
        </p:spPr>
      </p:pic>
    </p:spTree>
    <p:extLst>
      <p:ext uri="{BB962C8B-B14F-4D97-AF65-F5344CB8AC3E}">
        <p14:creationId xmlns:p14="http://schemas.microsoft.com/office/powerpoint/2010/main" val="32344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1751" y="175822"/>
            <a:ext cx="7369433" cy="758952"/>
          </a:xfrm>
          <a:prstGeom prst="rect">
            <a:avLst/>
          </a:prstGeom>
        </p:spPr>
        <p:txBody>
          <a:bodyPr>
            <a:noAutofit/>
          </a:bodyPr>
          <a:lstStyle>
            <a:lvl1pPr algn="l" rtl="0" eaLnBrk="1" latinLnBrk="0" hangingPunct="1">
              <a:spcBef>
                <a:spcPct val="0"/>
              </a:spcBef>
              <a:buNone/>
              <a:defRPr kumimoji="0" sz="2800" b="1" kern="1200">
                <a:solidFill>
                  <a:srgbClr val="114166"/>
                </a:solidFill>
                <a:latin typeface="Calibri" pitchFamily="34" charset="0"/>
                <a:ea typeface="+mj-ea"/>
                <a:cs typeface="Calibri" pitchFamily="34" charset="0"/>
              </a:defRPr>
            </a:lvl1pPr>
          </a:lstStyle>
          <a:p>
            <a:r>
              <a:rPr lang="en-US" sz="2400" dirty="0"/>
              <a:t>Invoiceware International</a:t>
            </a:r>
          </a:p>
          <a:p>
            <a:r>
              <a:rPr lang="en-US" sz="2400" b="0" dirty="0"/>
              <a:t>B2G Compliance Suite for SAP</a:t>
            </a:r>
            <a:endParaRPr lang="en-US" sz="2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326256"/>
            <a:ext cx="3156391" cy="2714668"/>
          </a:xfrm>
          <a:prstGeom prst="rect">
            <a:avLst/>
          </a:prstGeom>
        </p:spPr>
      </p:pic>
      <p:sp>
        <p:nvSpPr>
          <p:cNvPr id="6" name="Text Placeholder 8"/>
          <p:cNvSpPr txBox="1">
            <a:spLocks/>
          </p:cNvSpPr>
          <p:nvPr/>
        </p:nvSpPr>
        <p:spPr>
          <a:xfrm>
            <a:off x="3843722" y="843497"/>
            <a:ext cx="5103056" cy="5486400"/>
          </a:xfrm>
          <a:prstGeom prst="rect">
            <a:avLst/>
          </a:prstGeom>
          <a:ln>
            <a:noFill/>
          </a:ln>
        </p:spPr>
        <p:txBody>
          <a:bodyPr>
            <a:noAutofit/>
          </a:bodyPr>
          <a:lstStyle>
            <a:lvl1pPr marL="274320" indent="-274320" algn="l" rtl="0" eaLnBrk="1" latinLnBrk="0" hangingPunct="1">
              <a:spcBef>
                <a:spcPct val="20000"/>
              </a:spcBef>
              <a:buClr>
                <a:schemeClr val="bg2">
                  <a:lumMod val="10000"/>
                </a:schemeClr>
              </a:buClr>
              <a:buSzPct val="85000"/>
              <a:buFont typeface="Wingdings" pitchFamily="2" charset="2"/>
              <a:buChar char="§"/>
              <a:defRPr kumimoji="0" sz="2400" kern="1200" baseline="0">
                <a:solidFill>
                  <a:srgbClr val="009242"/>
                </a:solidFill>
                <a:latin typeface="Calibri" pitchFamily="34" charset="0"/>
                <a:ea typeface="+mn-ea"/>
                <a:cs typeface="Calibri" pitchFamily="34" charset="0"/>
              </a:defRPr>
            </a:lvl1pPr>
            <a:lvl2pPr marL="548640" indent="-274320" algn="l" rtl="0" eaLnBrk="1" latinLnBrk="0" hangingPunct="1">
              <a:spcBef>
                <a:spcPct val="20000"/>
              </a:spcBef>
              <a:buClr>
                <a:schemeClr val="bg2">
                  <a:lumMod val="10000"/>
                </a:schemeClr>
              </a:buClr>
              <a:buSzPct val="70000"/>
              <a:buFont typeface="Wingdings" pitchFamily="2" charset="2"/>
              <a:buChar char="§"/>
              <a:defRPr kumimoji="0" sz="2000" kern="1200" baseline="0">
                <a:solidFill>
                  <a:srgbClr val="114166"/>
                </a:solidFill>
                <a:latin typeface="Calibri" pitchFamily="34" charset="0"/>
                <a:ea typeface="+mn-ea"/>
                <a:cs typeface="Calibri" pitchFamily="34" charset="0"/>
              </a:defRPr>
            </a:lvl2pPr>
            <a:lvl3pPr marL="822960" indent="-228600" algn="l" rtl="0" eaLnBrk="1" latinLnBrk="0" hangingPunct="1">
              <a:spcBef>
                <a:spcPct val="20000"/>
              </a:spcBef>
              <a:buClr>
                <a:schemeClr val="bg2">
                  <a:lumMod val="10000"/>
                </a:schemeClr>
              </a:buClr>
              <a:buSzPct val="75000"/>
              <a:buFont typeface="Wingdings" pitchFamily="2" charset="2"/>
              <a:buChar char="§"/>
              <a:defRPr kumimoji="0" sz="1600" kern="1200" baseline="0">
                <a:solidFill>
                  <a:srgbClr val="114166"/>
                </a:solidFill>
                <a:latin typeface="Calibri" pitchFamily="34" charset="0"/>
                <a:ea typeface="+mn-ea"/>
                <a:cs typeface="Calibri" pitchFamily="34" charset="0"/>
              </a:defRPr>
            </a:lvl3pPr>
            <a:lvl4pPr marL="1097280" indent="-228600" algn="l" rtl="0" eaLnBrk="1" latinLnBrk="0" hangingPunct="1">
              <a:spcBef>
                <a:spcPct val="20000"/>
              </a:spcBef>
              <a:buClr>
                <a:schemeClr val="bg2">
                  <a:lumMod val="10000"/>
                </a:schemeClr>
              </a:buClr>
              <a:buSzPct val="70000"/>
              <a:buFont typeface="Wingdings" pitchFamily="2" charset="2"/>
              <a:buChar char="§"/>
              <a:defRPr kumimoji="0" sz="1400" kern="1200" baseline="0">
                <a:solidFill>
                  <a:srgbClr val="114166"/>
                </a:solidFill>
                <a:latin typeface="Calibri" pitchFamily="34" charset="0"/>
                <a:ea typeface="+mn-ea"/>
                <a:cs typeface="Calibri"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Calibri"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97180" indent="0">
              <a:buNone/>
            </a:pPr>
            <a:r>
              <a:rPr lang="en-US" sz="1400" b="1" dirty="0" err="1"/>
              <a:t>Plataforma</a:t>
            </a:r>
            <a:r>
              <a:rPr lang="en-US" sz="1400" b="1" dirty="0"/>
              <a:t> Regional Latino Americana </a:t>
            </a:r>
          </a:p>
          <a:p>
            <a:pPr marL="857250" lvl="1" indent="-285750">
              <a:buFont typeface="Arial" pitchFamily="34" charset="0"/>
              <a:buChar char="•"/>
            </a:pPr>
            <a:r>
              <a:rPr lang="en-US" sz="1400" dirty="0"/>
              <a:t>Brazil, Mexico, Chile, Argentina, Peru, Ecuador, Uruguay &amp; Colombia</a:t>
            </a:r>
          </a:p>
          <a:p>
            <a:pPr marL="297180" indent="0">
              <a:buFont typeface="Wingdings" pitchFamily="2" charset="2"/>
              <a:buNone/>
            </a:pPr>
            <a:r>
              <a:rPr lang="en-US" sz="1400" b="1" dirty="0"/>
              <a:t>SAP System of Record</a:t>
            </a:r>
          </a:p>
          <a:p>
            <a:pPr marL="857250" lvl="1" indent="-285750">
              <a:buFont typeface="Arial" pitchFamily="34" charset="0"/>
              <a:buChar char="•"/>
            </a:pPr>
            <a:r>
              <a:rPr lang="en-US" sz="1400" dirty="0"/>
              <a:t>SAP </a:t>
            </a:r>
            <a:r>
              <a:rPr lang="en-US" sz="1400" dirty="0" err="1"/>
              <a:t>es</a:t>
            </a:r>
            <a:r>
              <a:rPr lang="en-US" sz="1400" dirty="0"/>
              <a:t> el UNICO </a:t>
            </a:r>
            <a:r>
              <a:rPr lang="en-US" sz="1400" dirty="0" err="1"/>
              <a:t>sistema</a:t>
            </a:r>
            <a:r>
              <a:rPr lang="en-US" sz="1400" dirty="0"/>
              <a:t> de </a:t>
            </a:r>
            <a:r>
              <a:rPr lang="en-US" sz="1400" dirty="0" err="1"/>
              <a:t>registro</a:t>
            </a:r>
            <a:r>
              <a:rPr lang="en-US" sz="1400" dirty="0"/>
              <a:t> </a:t>
            </a:r>
          </a:p>
          <a:p>
            <a:pPr marL="297180" indent="0">
              <a:buFont typeface="Wingdings" pitchFamily="2" charset="2"/>
              <a:buNone/>
            </a:pPr>
            <a:r>
              <a:rPr lang="en-US" sz="1400" b="1" dirty="0" err="1"/>
              <a:t>Automatizacion</a:t>
            </a:r>
            <a:r>
              <a:rPr lang="en-US" sz="1400" b="1" dirty="0"/>
              <a:t> de </a:t>
            </a:r>
            <a:r>
              <a:rPr lang="en-US" sz="1400" b="1" dirty="0" err="1"/>
              <a:t>Procesos</a:t>
            </a:r>
            <a:endParaRPr lang="en-US" sz="1400" b="1" dirty="0"/>
          </a:p>
          <a:p>
            <a:pPr marL="857250" lvl="1" indent="-285750">
              <a:buFont typeface="Arial" pitchFamily="34" charset="0"/>
              <a:buChar char="•"/>
            </a:pPr>
            <a:r>
              <a:rPr lang="en-US" sz="1400" dirty="0">
                <a:solidFill>
                  <a:srgbClr val="114165"/>
                </a:solidFill>
              </a:rPr>
              <a:t>Control de </a:t>
            </a:r>
            <a:r>
              <a:rPr lang="en-US" sz="1400" dirty="0" err="1">
                <a:solidFill>
                  <a:srgbClr val="114165"/>
                </a:solidFill>
              </a:rPr>
              <a:t>Contingencias</a:t>
            </a:r>
            <a:r>
              <a:rPr lang="en-US" sz="1400" dirty="0">
                <a:solidFill>
                  <a:srgbClr val="114165"/>
                </a:solidFill>
              </a:rPr>
              <a:t> </a:t>
            </a:r>
            <a:r>
              <a:rPr lang="en-US" sz="1400" dirty="0" err="1">
                <a:solidFill>
                  <a:srgbClr val="114165"/>
                </a:solidFill>
              </a:rPr>
              <a:t>automatizadas</a:t>
            </a:r>
            <a:r>
              <a:rPr lang="en-US" sz="1400" dirty="0">
                <a:solidFill>
                  <a:srgbClr val="114165"/>
                </a:solidFill>
              </a:rPr>
              <a:t>. </a:t>
            </a:r>
          </a:p>
          <a:p>
            <a:pPr marL="857250" lvl="1" indent="-285750">
              <a:buFont typeface="Arial" pitchFamily="34" charset="0"/>
              <a:buChar char="•"/>
            </a:pPr>
            <a:r>
              <a:rPr lang="es-MX" sz="1400" dirty="0" err="1">
                <a:solidFill>
                  <a:srgbClr val="114165"/>
                </a:solidFill>
              </a:rPr>
              <a:t>Reduccion</a:t>
            </a:r>
            <a:r>
              <a:rPr lang="es-MX" sz="1400" dirty="0">
                <a:solidFill>
                  <a:srgbClr val="114165"/>
                </a:solidFill>
              </a:rPr>
              <a:t> de costos en recepción de facturas y CXP</a:t>
            </a:r>
            <a:endParaRPr lang="en-US" sz="1400" dirty="0">
              <a:solidFill>
                <a:srgbClr val="114165"/>
              </a:solidFill>
            </a:endParaRPr>
          </a:p>
          <a:p>
            <a:pPr marL="857250" lvl="1" indent="-285750">
              <a:buFont typeface="Arial" pitchFamily="34" charset="0"/>
              <a:buChar char="•"/>
            </a:pPr>
            <a:r>
              <a:rPr lang="en-US" sz="1400" dirty="0" err="1">
                <a:solidFill>
                  <a:srgbClr val="114165"/>
                </a:solidFill>
              </a:rPr>
              <a:t>Reportes</a:t>
            </a:r>
            <a:r>
              <a:rPr lang="en-US" sz="1400" dirty="0">
                <a:solidFill>
                  <a:srgbClr val="114165"/>
                </a:solidFill>
              </a:rPr>
              <a:t> y </a:t>
            </a:r>
            <a:r>
              <a:rPr lang="en-US" sz="1400" dirty="0" err="1">
                <a:solidFill>
                  <a:srgbClr val="114165"/>
                </a:solidFill>
              </a:rPr>
              <a:t>transacciones</a:t>
            </a:r>
            <a:r>
              <a:rPr lang="en-US" sz="1400" dirty="0">
                <a:solidFill>
                  <a:srgbClr val="114165"/>
                </a:solidFill>
              </a:rPr>
              <a:t> </a:t>
            </a:r>
            <a:r>
              <a:rPr lang="en-US" sz="1400" dirty="0" err="1">
                <a:solidFill>
                  <a:srgbClr val="114165"/>
                </a:solidFill>
              </a:rPr>
              <a:t>completamente</a:t>
            </a:r>
            <a:r>
              <a:rPr lang="en-US" sz="1400" dirty="0">
                <a:solidFill>
                  <a:srgbClr val="114165"/>
                </a:solidFill>
              </a:rPr>
              <a:t> </a:t>
            </a:r>
            <a:r>
              <a:rPr lang="en-US" sz="1400" dirty="0" err="1">
                <a:solidFill>
                  <a:srgbClr val="114165"/>
                </a:solidFill>
              </a:rPr>
              <a:t>integradas</a:t>
            </a:r>
            <a:endParaRPr lang="en-US" sz="1400" dirty="0">
              <a:solidFill>
                <a:srgbClr val="114165"/>
              </a:solidFill>
            </a:endParaRPr>
          </a:p>
          <a:p>
            <a:pPr marL="297180" indent="0">
              <a:buFont typeface="Wingdings" pitchFamily="2" charset="2"/>
              <a:buNone/>
            </a:pPr>
            <a:r>
              <a:rPr lang="en-US" sz="1400" b="1" dirty="0" err="1"/>
              <a:t>Soporte</a:t>
            </a:r>
            <a:r>
              <a:rPr lang="en-US" sz="1400" b="1" dirty="0"/>
              <a:t> End to End </a:t>
            </a:r>
          </a:p>
          <a:p>
            <a:pPr marL="857250" lvl="1" indent="-285750">
              <a:buFont typeface="Arial" pitchFamily="34" charset="0"/>
              <a:buChar char="•"/>
            </a:pPr>
            <a:r>
              <a:rPr lang="en-US" sz="1400" dirty="0" err="1">
                <a:solidFill>
                  <a:srgbClr val="114165"/>
                </a:solidFill>
              </a:rPr>
              <a:t>Soporte</a:t>
            </a:r>
            <a:r>
              <a:rPr lang="en-US" sz="1400" dirty="0">
                <a:solidFill>
                  <a:srgbClr val="114165"/>
                </a:solidFill>
              </a:rPr>
              <a:t> End to End  </a:t>
            </a:r>
            <a:r>
              <a:rPr lang="en-US" sz="1400" dirty="0" err="1">
                <a:solidFill>
                  <a:srgbClr val="114165"/>
                </a:solidFill>
              </a:rPr>
              <a:t>en</a:t>
            </a:r>
            <a:r>
              <a:rPr lang="en-US" sz="1400" dirty="0">
                <a:solidFill>
                  <a:srgbClr val="114165"/>
                </a:solidFill>
              </a:rPr>
              <a:t> </a:t>
            </a:r>
            <a:r>
              <a:rPr lang="en-US" sz="1400" dirty="0" err="1">
                <a:solidFill>
                  <a:srgbClr val="114165"/>
                </a:solidFill>
              </a:rPr>
              <a:t>Portugues</a:t>
            </a:r>
            <a:r>
              <a:rPr lang="en-US" sz="1400" dirty="0">
                <a:solidFill>
                  <a:srgbClr val="114165"/>
                </a:solidFill>
              </a:rPr>
              <a:t>, </a:t>
            </a:r>
            <a:r>
              <a:rPr lang="en-US" sz="1400" dirty="0" err="1">
                <a:solidFill>
                  <a:srgbClr val="114165"/>
                </a:solidFill>
              </a:rPr>
              <a:t>Español</a:t>
            </a:r>
            <a:r>
              <a:rPr lang="en-US" sz="1400" dirty="0">
                <a:solidFill>
                  <a:srgbClr val="114165"/>
                </a:solidFill>
              </a:rPr>
              <a:t> e Ingles para </a:t>
            </a:r>
            <a:r>
              <a:rPr lang="en-US" sz="1400" dirty="0" err="1">
                <a:solidFill>
                  <a:srgbClr val="114165"/>
                </a:solidFill>
              </a:rPr>
              <a:t>problemas</a:t>
            </a:r>
            <a:r>
              <a:rPr lang="en-US" sz="1400" dirty="0">
                <a:solidFill>
                  <a:srgbClr val="114165"/>
                </a:solidFill>
              </a:rPr>
              <a:t>  SAP o de gob.</a:t>
            </a:r>
          </a:p>
          <a:p>
            <a:pPr marL="297180" indent="0">
              <a:buFont typeface="Wingdings" pitchFamily="2" charset="2"/>
              <a:buNone/>
            </a:pPr>
            <a:r>
              <a:rPr lang="en-US" sz="1400" b="1" dirty="0" err="1"/>
              <a:t>Costo</a:t>
            </a:r>
            <a:r>
              <a:rPr lang="en-US" sz="1400" b="1" dirty="0"/>
              <a:t> </a:t>
            </a:r>
            <a:r>
              <a:rPr lang="en-US" sz="1400" b="1" dirty="0" err="1"/>
              <a:t>Fijo</a:t>
            </a:r>
            <a:r>
              <a:rPr lang="en-US" sz="1400" b="1" dirty="0"/>
              <a:t> - Change Management</a:t>
            </a:r>
          </a:p>
          <a:p>
            <a:pPr marL="857250" lvl="1" indent="-285750">
              <a:buFont typeface="Arial" pitchFamily="34" charset="0"/>
              <a:buChar char="•"/>
            </a:pPr>
            <a:r>
              <a:rPr lang="en-US" sz="1400" dirty="0" err="1">
                <a:solidFill>
                  <a:srgbClr val="114165"/>
                </a:solidFill>
              </a:rPr>
              <a:t>Todo</a:t>
            </a:r>
            <a:r>
              <a:rPr lang="en-US" sz="1400" dirty="0">
                <a:solidFill>
                  <a:srgbClr val="114165"/>
                </a:solidFill>
              </a:rPr>
              <a:t> el </a:t>
            </a:r>
            <a:r>
              <a:rPr lang="en-US" sz="1400" dirty="0" err="1">
                <a:solidFill>
                  <a:srgbClr val="114165"/>
                </a:solidFill>
              </a:rPr>
              <a:t>mantenimiento</a:t>
            </a:r>
            <a:r>
              <a:rPr lang="en-US" sz="1400" dirty="0">
                <a:solidFill>
                  <a:srgbClr val="114165"/>
                </a:solidFill>
              </a:rPr>
              <a:t> </a:t>
            </a:r>
            <a:r>
              <a:rPr lang="en-US" sz="1400" dirty="0" err="1">
                <a:solidFill>
                  <a:srgbClr val="114165"/>
                </a:solidFill>
              </a:rPr>
              <a:t>esta</a:t>
            </a:r>
            <a:r>
              <a:rPr lang="en-US" sz="1400" dirty="0">
                <a:solidFill>
                  <a:srgbClr val="114165"/>
                </a:solidFill>
              </a:rPr>
              <a:t> </a:t>
            </a:r>
            <a:r>
              <a:rPr lang="en-US" sz="1400" dirty="0" err="1">
                <a:solidFill>
                  <a:srgbClr val="114165"/>
                </a:solidFill>
              </a:rPr>
              <a:t>cubierto</a:t>
            </a:r>
            <a:r>
              <a:rPr lang="en-US" sz="1400" dirty="0">
                <a:solidFill>
                  <a:srgbClr val="114165"/>
                </a:solidFill>
              </a:rPr>
              <a:t> con un </a:t>
            </a:r>
            <a:r>
              <a:rPr lang="en-US" sz="1400" dirty="0" err="1">
                <a:solidFill>
                  <a:srgbClr val="114165"/>
                </a:solidFill>
              </a:rPr>
              <a:t>costo</a:t>
            </a:r>
            <a:r>
              <a:rPr lang="en-US" sz="1400" dirty="0">
                <a:solidFill>
                  <a:srgbClr val="114165"/>
                </a:solidFill>
              </a:rPr>
              <a:t> </a:t>
            </a:r>
            <a:r>
              <a:rPr lang="en-US" sz="1400" dirty="0" err="1">
                <a:solidFill>
                  <a:srgbClr val="114165"/>
                </a:solidFill>
              </a:rPr>
              <a:t>fijo</a:t>
            </a:r>
            <a:r>
              <a:rPr lang="en-US" sz="1400" dirty="0">
                <a:solidFill>
                  <a:srgbClr val="114165"/>
                </a:solidFill>
              </a:rPr>
              <a:t> annual (software &amp; </a:t>
            </a:r>
            <a:r>
              <a:rPr lang="en-US" sz="1400" dirty="0" err="1">
                <a:solidFill>
                  <a:srgbClr val="114165"/>
                </a:solidFill>
              </a:rPr>
              <a:t>mano</a:t>
            </a:r>
            <a:r>
              <a:rPr lang="en-US" sz="1400" dirty="0">
                <a:solidFill>
                  <a:srgbClr val="114165"/>
                </a:solidFill>
              </a:rPr>
              <a:t> de </a:t>
            </a:r>
            <a:r>
              <a:rPr lang="en-US" sz="1400" dirty="0" err="1">
                <a:solidFill>
                  <a:srgbClr val="114165"/>
                </a:solidFill>
              </a:rPr>
              <a:t>obra</a:t>
            </a:r>
            <a:r>
              <a:rPr lang="en-US" sz="1400" dirty="0">
                <a:solidFill>
                  <a:srgbClr val="114165"/>
                </a:solidFill>
              </a:rPr>
              <a:t>)</a:t>
            </a:r>
          </a:p>
        </p:txBody>
      </p:sp>
    </p:spTree>
    <p:extLst>
      <p:ext uri="{BB962C8B-B14F-4D97-AF65-F5344CB8AC3E}">
        <p14:creationId xmlns:p14="http://schemas.microsoft.com/office/powerpoint/2010/main" val="259964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249248" y="324465"/>
            <a:ext cx="6613668" cy="676716"/>
          </a:xfrm>
          <a:custGeom>
            <a:avLst/>
            <a:gdLst>
              <a:gd name="connsiteX0" fmla="*/ 0 w 5760720"/>
              <a:gd name="connsiteY0" fmla="*/ 103322 h 619920"/>
              <a:gd name="connsiteX1" fmla="*/ 103322 w 5760720"/>
              <a:gd name="connsiteY1" fmla="*/ 0 h 619920"/>
              <a:gd name="connsiteX2" fmla="*/ 5657398 w 5760720"/>
              <a:gd name="connsiteY2" fmla="*/ 0 h 619920"/>
              <a:gd name="connsiteX3" fmla="*/ 5760720 w 5760720"/>
              <a:gd name="connsiteY3" fmla="*/ 103322 h 619920"/>
              <a:gd name="connsiteX4" fmla="*/ 5760720 w 5760720"/>
              <a:gd name="connsiteY4" fmla="*/ 516598 h 619920"/>
              <a:gd name="connsiteX5" fmla="*/ 5657398 w 5760720"/>
              <a:gd name="connsiteY5" fmla="*/ 619920 h 619920"/>
              <a:gd name="connsiteX6" fmla="*/ 103322 w 5760720"/>
              <a:gd name="connsiteY6" fmla="*/ 619920 h 619920"/>
              <a:gd name="connsiteX7" fmla="*/ 0 w 5760720"/>
              <a:gd name="connsiteY7" fmla="*/ 516598 h 619920"/>
              <a:gd name="connsiteX8" fmla="*/ 0 w 576072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19920">
                <a:moveTo>
                  <a:pt x="0" y="103322"/>
                </a:moveTo>
                <a:cubicBezTo>
                  <a:pt x="0" y="46259"/>
                  <a:pt x="46259" y="0"/>
                  <a:pt x="103322" y="0"/>
                </a:cubicBezTo>
                <a:lnTo>
                  <a:pt x="5657398" y="0"/>
                </a:lnTo>
                <a:cubicBezTo>
                  <a:pt x="5714461" y="0"/>
                  <a:pt x="5760720" y="46259"/>
                  <a:pt x="5760720" y="103322"/>
                </a:cubicBezTo>
                <a:lnTo>
                  <a:pt x="5760720" y="516598"/>
                </a:lnTo>
                <a:cubicBezTo>
                  <a:pt x="5760720" y="573661"/>
                  <a:pt x="5714461" y="619920"/>
                  <a:pt x="5657398"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004" tIns="30262" rIns="248004" bIns="30262" numCol="1" spcCol="1270" anchor="ctr" anchorCtr="0">
            <a:noAutofit/>
          </a:bodyPr>
          <a:lstStyle/>
          <a:p>
            <a:pPr lvl="0" algn="l" defTabSz="933450" rtl="0">
              <a:lnSpc>
                <a:spcPct val="90000"/>
              </a:lnSpc>
              <a:spcBef>
                <a:spcPct val="0"/>
              </a:spcBef>
              <a:spcAft>
                <a:spcPct val="35000"/>
              </a:spcAft>
            </a:pPr>
            <a:r>
              <a:rPr lang="es-MX" sz="2400" dirty="0"/>
              <a:t>MIEMBROS DE ASUG MEXICO &amp; ACTIVIDADES</a:t>
            </a:r>
            <a:r>
              <a:rPr lang="es-MX" sz="2400" kern="1200" dirty="0"/>
              <a:t>	</a:t>
            </a:r>
          </a:p>
        </p:txBody>
      </p:sp>
      <p:graphicFrame>
        <p:nvGraphicFramePr>
          <p:cNvPr id="3" name="Diagrama 2"/>
          <p:cNvGraphicFramePr/>
          <p:nvPr>
            <p:extLst/>
          </p:nvPr>
        </p:nvGraphicFramePr>
        <p:xfrm>
          <a:off x="278744" y="1337185"/>
          <a:ext cx="5378245" cy="3276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77146" y="2605128"/>
            <a:ext cx="983808" cy="760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CuadroTexto 4"/>
          <p:cNvSpPr txBox="1"/>
          <p:nvPr/>
        </p:nvSpPr>
        <p:spPr>
          <a:xfrm>
            <a:off x="5987846" y="1313161"/>
            <a:ext cx="3067664" cy="3139321"/>
          </a:xfrm>
          <a:prstGeom prst="rect">
            <a:avLst/>
          </a:prstGeom>
          <a:noFill/>
          <a:ln>
            <a:solidFill>
              <a:srgbClr val="002060"/>
            </a:solidFill>
          </a:ln>
          <a:effectLst>
            <a:softEdge rad="12700"/>
          </a:effectLst>
        </p:spPr>
        <p:txBody>
          <a:bodyPr wrap="square" rtlCol="0">
            <a:spAutoFit/>
          </a:bodyPr>
          <a:lstStyle/>
          <a:p>
            <a:pPr marL="285750" indent="-285750">
              <a:buFont typeface="Wingdings" panose="05000000000000000000" pitchFamily="2" charset="2"/>
              <a:buChar char="ü"/>
            </a:pPr>
            <a:r>
              <a:rPr lang="es-MX" dirty="0">
                <a:solidFill>
                  <a:srgbClr val="002060"/>
                </a:solidFill>
              </a:rPr>
              <a:t>5 Grupos de Interés Activos</a:t>
            </a:r>
          </a:p>
          <a:p>
            <a:pPr marL="285750" indent="-285750">
              <a:buFont typeface="Wingdings" panose="05000000000000000000" pitchFamily="2" charset="2"/>
              <a:buChar char="ü"/>
            </a:pPr>
            <a:r>
              <a:rPr lang="es-MX" dirty="0">
                <a:solidFill>
                  <a:srgbClr val="002060"/>
                </a:solidFill>
              </a:rPr>
              <a:t>2 Grupos de Interés por iniciar</a:t>
            </a:r>
          </a:p>
          <a:p>
            <a:pPr marL="285750" indent="-285750">
              <a:buFont typeface="Wingdings" panose="05000000000000000000" pitchFamily="2" charset="2"/>
              <a:buChar char="ü"/>
            </a:pPr>
            <a:r>
              <a:rPr lang="es-MX" dirty="0">
                <a:solidFill>
                  <a:srgbClr val="002060"/>
                </a:solidFill>
              </a:rPr>
              <a:t>2 a 3 Eventos Virtuales por mes</a:t>
            </a:r>
          </a:p>
          <a:p>
            <a:pPr marL="285750" indent="-285750">
              <a:buFont typeface="Wingdings" panose="05000000000000000000" pitchFamily="2" charset="2"/>
              <a:buChar char="ü"/>
            </a:pPr>
            <a:r>
              <a:rPr lang="es-MX" dirty="0">
                <a:solidFill>
                  <a:srgbClr val="002060"/>
                </a:solidFill>
              </a:rPr>
              <a:t>2 a 3 Eventos presenciales por trimestre</a:t>
            </a:r>
          </a:p>
          <a:p>
            <a:pPr marL="285750" indent="-285750">
              <a:buFont typeface="Wingdings" panose="05000000000000000000" pitchFamily="2" charset="2"/>
              <a:buChar char="ü"/>
            </a:pPr>
            <a:r>
              <a:rPr lang="es-MX" dirty="0">
                <a:solidFill>
                  <a:srgbClr val="002060"/>
                </a:solidFill>
              </a:rPr>
              <a:t>+30 </a:t>
            </a:r>
            <a:r>
              <a:rPr lang="es-MX" dirty="0" err="1">
                <a:solidFill>
                  <a:srgbClr val="002060"/>
                </a:solidFill>
              </a:rPr>
              <a:t>webinars</a:t>
            </a:r>
            <a:r>
              <a:rPr lang="es-MX" dirty="0">
                <a:solidFill>
                  <a:srgbClr val="002060"/>
                </a:solidFill>
              </a:rPr>
              <a:t> publicados</a:t>
            </a:r>
          </a:p>
          <a:p>
            <a:pPr marL="285750" indent="-285750">
              <a:buFont typeface="Wingdings" panose="05000000000000000000" pitchFamily="2" charset="2"/>
              <a:buChar char="ü"/>
            </a:pPr>
            <a:r>
              <a:rPr lang="es-MX" dirty="0">
                <a:solidFill>
                  <a:srgbClr val="002060"/>
                </a:solidFill>
              </a:rPr>
              <a:t>Conferencia Anual </a:t>
            </a:r>
          </a:p>
          <a:p>
            <a:pPr marL="285750" indent="-285750">
              <a:buFont typeface="Wingdings" panose="05000000000000000000" pitchFamily="2" charset="2"/>
              <a:buChar char="ü"/>
            </a:pPr>
            <a:r>
              <a:rPr lang="es-MX" dirty="0">
                <a:solidFill>
                  <a:srgbClr val="002060"/>
                </a:solidFill>
              </a:rPr>
              <a:t>Somos parte de SUGEN y AUSIA</a:t>
            </a:r>
          </a:p>
        </p:txBody>
      </p:sp>
    </p:spTree>
    <p:extLst>
      <p:ext uri="{BB962C8B-B14F-4D97-AF65-F5344CB8AC3E}">
        <p14:creationId xmlns:p14="http://schemas.microsoft.com/office/powerpoint/2010/main" val="231514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8" y="66100"/>
            <a:ext cx="6860386" cy="857250"/>
          </a:xfrm>
        </p:spPr>
        <p:txBody>
          <a:bodyPr>
            <a:noAutofit/>
          </a:bodyPr>
          <a:lstStyle/>
          <a:p>
            <a:r>
              <a:rPr lang="es-MX" dirty="0"/>
              <a:t>Próximos Eventos ASUG México </a:t>
            </a:r>
            <a:endParaRPr lang="es-MX" sz="2200" dirty="0"/>
          </a:p>
        </p:txBody>
      </p:sp>
      <p:graphicFrame>
        <p:nvGraphicFramePr>
          <p:cNvPr id="3" name="Diagrama 2"/>
          <p:cNvGraphicFramePr/>
          <p:nvPr>
            <p:extLst>
              <p:ext uri="{D42A27DB-BD31-4B8C-83A1-F6EECF244321}">
                <p14:modId xmlns:p14="http://schemas.microsoft.com/office/powerpoint/2010/main" val="3745438762"/>
              </p:ext>
            </p:extLst>
          </p:nvPr>
        </p:nvGraphicFramePr>
        <p:xfrm>
          <a:off x="229823" y="539749"/>
          <a:ext cx="8767482" cy="429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23089"/>
      </p:ext>
    </p:extLst>
  </p:cSld>
  <p:clrMapOvr>
    <a:masterClrMapping/>
  </p:clrMapOvr>
  <p:transition xmlns:p14="http://schemas.microsoft.com/office/powerpoint/2010/main" spd="slow" advTm="18552">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227096" y="951222"/>
            <a:ext cx="8738147" cy="4125040"/>
            <a:chOff x="96391" y="614326"/>
            <a:chExt cx="8738147" cy="4125040"/>
          </a:xfrm>
        </p:grpSpPr>
        <p:grpSp>
          <p:nvGrpSpPr>
            <p:cNvPr id="6" name="Grupo 5"/>
            <p:cNvGrpSpPr/>
            <p:nvPr/>
          </p:nvGrpSpPr>
          <p:grpSpPr>
            <a:xfrm>
              <a:off x="1392773" y="614326"/>
              <a:ext cx="4734709" cy="4125040"/>
              <a:chOff x="1048653" y="545502"/>
              <a:chExt cx="4734709" cy="4125040"/>
            </a:xfrm>
          </p:grpSpPr>
          <p:sp>
            <p:nvSpPr>
              <p:cNvPr id="10" name="Forma libre 9"/>
              <p:cNvSpPr/>
              <p:nvPr/>
            </p:nvSpPr>
            <p:spPr>
              <a:xfrm>
                <a:off x="2734382" y="545502"/>
                <a:ext cx="1363250" cy="886112"/>
              </a:xfrm>
              <a:custGeom>
                <a:avLst/>
                <a:gdLst>
                  <a:gd name="connsiteX0" fmla="*/ 0 w 1363250"/>
                  <a:gd name="connsiteY0" fmla="*/ 147688 h 886112"/>
                  <a:gd name="connsiteX1" fmla="*/ 147688 w 1363250"/>
                  <a:gd name="connsiteY1" fmla="*/ 0 h 886112"/>
                  <a:gd name="connsiteX2" fmla="*/ 1215562 w 1363250"/>
                  <a:gd name="connsiteY2" fmla="*/ 0 h 886112"/>
                  <a:gd name="connsiteX3" fmla="*/ 1363250 w 1363250"/>
                  <a:gd name="connsiteY3" fmla="*/ 147688 h 886112"/>
                  <a:gd name="connsiteX4" fmla="*/ 1363250 w 1363250"/>
                  <a:gd name="connsiteY4" fmla="*/ 738424 h 886112"/>
                  <a:gd name="connsiteX5" fmla="*/ 1215562 w 1363250"/>
                  <a:gd name="connsiteY5" fmla="*/ 886112 h 886112"/>
                  <a:gd name="connsiteX6" fmla="*/ 147688 w 1363250"/>
                  <a:gd name="connsiteY6" fmla="*/ 886112 h 886112"/>
                  <a:gd name="connsiteX7" fmla="*/ 0 w 1363250"/>
                  <a:gd name="connsiteY7" fmla="*/ 738424 h 886112"/>
                  <a:gd name="connsiteX8" fmla="*/ 0 w 1363250"/>
                  <a:gd name="connsiteY8" fmla="*/ 147688 h 88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250" h="886112">
                    <a:moveTo>
                      <a:pt x="0" y="147688"/>
                    </a:moveTo>
                    <a:cubicBezTo>
                      <a:pt x="0" y="66122"/>
                      <a:pt x="66122" y="0"/>
                      <a:pt x="147688" y="0"/>
                    </a:cubicBezTo>
                    <a:lnTo>
                      <a:pt x="1215562" y="0"/>
                    </a:lnTo>
                    <a:cubicBezTo>
                      <a:pt x="1297128" y="0"/>
                      <a:pt x="1363250" y="66122"/>
                      <a:pt x="1363250" y="147688"/>
                    </a:cubicBezTo>
                    <a:lnTo>
                      <a:pt x="1363250" y="738424"/>
                    </a:lnTo>
                    <a:cubicBezTo>
                      <a:pt x="1363250" y="819990"/>
                      <a:pt x="1297128" y="886112"/>
                      <a:pt x="1215562" y="886112"/>
                    </a:cubicBezTo>
                    <a:lnTo>
                      <a:pt x="147688" y="886112"/>
                    </a:lnTo>
                    <a:cubicBezTo>
                      <a:pt x="66122" y="886112"/>
                      <a:pt x="0" y="819990"/>
                      <a:pt x="0" y="738424"/>
                    </a:cubicBezTo>
                    <a:lnTo>
                      <a:pt x="0" y="147688"/>
                    </a:lnTo>
                    <a:close/>
                  </a:path>
                </a:pathLst>
              </a:custGeom>
              <a:solidFill>
                <a:schemeClr val="accent3"/>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txBody>
              <a:bodyPr spcFirstLastPara="0" vert="horz" wrap="square" lIns="96596" tIns="96596" rIns="96596" bIns="96596" numCol="1" spcCol="1270" anchor="ctr" anchorCtr="0">
                <a:noAutofit/>
              </a:bodyPr>
              <a:lstStyle/>
              <a:p>
                <a:pPr marL="0" lvl="0" indent="0" algn="ctr" defTabSz="622300">
                  <a:lnSpc>
                    <a:spcPct val="90000"/>
                  </a:lnSpc>
                  <a:spcBef>
                    <a:spcPct val="0"/>
                  </a:spcBef>
                  <a:spcAft>
                    <a:spcPct val="35000"/>
                  </a:spcAft>
                  <a:buNone/>
                </a:pPr>
                <a:r>
                  <a:rPr lang="es-ES" sz="1400" kern="1200" dirty="0"/>
                  <a:t>HCM Nómina </a:t>
                </a:r>
                <a:r>
                  <a:rPr lang="es-ES" sz="1400" kern="1200" dirty="0" err="1"/>
                  <a:t>Successfactors</a:t>
                </a:r>
                <a:endParaRPr lang="es-ES" sz="1400" kern="1200" dirty="0"/>
              </a:p>
            </p:txBody>
          </p:sp>
          <p:sp>
            <p:nvSpPr>
              <p:cNvPr id="12" name="Forma libre 11"/>
              <p:cNvSpPr/>
              <p:nvPr/>
            </p:nvSpPr>
            <p:spPr>
              <a:xfrm>
                <a:off x="1643526" y="988559"/>
                <a:ext cx="3544962" cy="3544962"/>
              </a:xfrm>
              <a:custGeom>
                <a:avLst/>
                <a:gdLst/>
                <a:ahLst/>
                <a:cxnLst/>
                <a:rect l="0" t="0" r="0" b="0"/>
                <a:pathLst>
                  <a:path>
                    <a:moveTo>
                      <a:pt x="2463497" y="140247"/>
                    </a:moveTo>
                    <a:arcTo wR="1772481" hR="1772481" stAng="17576742" swAng="1964381"/>
                  </a:path>
                </a:pathLst>
              </a:custGeom>
              <a:noFill/>
              <a:scene3d>
                <a:camera prst="orthographicFront">
                  <a:rot lat="0" lon="0" rev="0"/>
                </a:camera>
                <a:lightRig rig="contrasting" dir="t">
                  <a:rot lat="0" lon="0" rev="1200000"/>
                </a:lightRig>
              </a:scene3d>
              <a:sp3d z="-110000"/>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13" name="Forma libre 12"/>
              <p:cNvSpPr/>
              <p:nvPr/>
            </p:nvSpPr>
            <p:spPr>
              <a:xfrm>
                <a:off x="4420112" y="1770256"/>
                <a:ext cx="1363250" cy="886112"/>
              </a:xfrm>
              <a:custGeom>
                <a:avLst/>
                <a:gdLst>
                  <a:gd name="connsiteX0" fmla="*/ 0 w 1363250"/>
                  <a:gd name="connsiteY0" fmla="*/ 147688 h 886112"/>
                  <a:gd name="connsiteX1" fmla="*/ 147688 w 1363250"/>
                  <a:gd name="connsiteY1" fmla="*/ 0 h 886112"/>
                  <a:gd name="connsiteX2" fmla="*/ 1215562 w 1363250"/>
                  <a:gd name="connsiteY2" fmla="*/ 0 h 886112"/>
                  <a:gd name="connsiteX3" fmla="*/ 1363250 w 1363250"/>
                  <a:gd name="connsiteY3" fmla="*/ 147688 h 886112"/>
                  <a:gd name="connsiteX4" fmla="*/ 1363250 w 1363250"/>
                  <a:gd name="connsiteY4" fmla="*/ 738424 h 886112"/>
                  <a:gd name="connsiteX5" fmla="*/ 1215562 w 1363250"/>
                  <a:gd name="connsiteY5" fmla="*/ 886112 h 886112"/>
                  <a:gd name="connsiteX6" fmla="*/ 147688 w 1363250"/>
                  <a:gd name="connsiteY6" fmla="*/ 886112 h 886112"/>
                  <a:gd name="connsiteX7" fmla="*/ 0 w 1363250"/>
                  <a:gd name="connsiteY7" fmla="*/ 738424 h 886112"/>
                  <a:gd name="connsiteX8" fmla="*/ 0 w 1363250"/>
                  <a:gd name="connsiteY8" fmla="*/ 147688 h 88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250" h="886112">
                    <a:moveTo>
                      <a:pt x="0" y="147688"/>
                    </a:moveTo>
                    <a:cubicBezTo>
                      <a:pt x="0" y="66122"/>
                      <a:pt x="66122" y="0"/>
                      <a:pt x="147688" y="0"/>
                    </a:cubicBezTo>
                    <a:lnTo>
                      <a:pt x="1215562" y="0"/>
                    </a:lnTo>
                    <a:cubicBezTo>
                      <a:pt x="1297128" y="0"/>
                      <a:pt x="1363250" y="66122"/>
                      <a:pt x="1363250" y="147688"/>
                    </a:cubicBezTo>
                    <a:lnTo>
                      <a:pt x="1363250" y="738424"/>
                    </a:lnTo>
                    <a:cubicBezTo>
                      <a:pt x="1363250" y="819990"/>
                      <a:pt x="1297128" y="886112"/>
                      <a:pt x="1215562" y="886112"/>
                    </a:cubicBezTo>
                    <a:lnTo>
                      <a:pt x="147688" y="886112"/>
                    </a:lnTo>
                    <a:cubicBezTo>
                      <a:pt x="66122" y="886112"/>
                      <a:pt x="0" y="819990"/>
                      <a:pt x="0" y="738424"/>
                    </a:cubicBezTo>
                    <a:lnTo>
                      <a:pt x="0" y="14768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2812566"/>
                  <a:satOff val="-4220"/>
                  <a:lumOff val="-686"/>
                  <a:alphaOff val="0"/>
                </a:schemeClr>
              </a:fillRef>
              <a:effectRef idx="2">
                <a:schemeClr val="accent3">
                  <a:hueOff val="2812566"/>
                  <a:satOff val="-4220"/>
                  <a:lumOff val="-686"/>
                  <a:alphaOff val="0"/>
                </a:schemeClr>
              </a:effectRef>
              <a:fontRef idx="minor">
                <a:schemeClr val="lt1"/>
              </a:fontRef>
            </p:style>
            <p:txBody>
              <a:bodyPr spcFirstLastPara="0" vert="horz" wrap="square" lIns="96596" tIns="96596" rIns="96596" bIns="96596" numCol="1" spcCol="1270" anchor="ctr" anchorCtr="0">
                <a:noAutofit/>
              </a:bodyPr>
              <a:lstStyle/>
              <a:p>
                <a:pPr marL="0" lvl="0" indent="0" algn="ctr" defTabSz="622300">
                  <a:lnSpc>
                    <a:spcPct val="90000"/>
                  </a:lnSpc>
                  <a:spcBef>
                    <a:spcPct val="0"/>
                  </a:spcBef>
                  <a:spcAft>
                    <a:spcPct val="35000"/>
                  </a:spcAft>
                  <a:buNone/>
                </a:pPr>
                <a:r>
                  <a:rPr lang="es-ES" sz="1400" kern="1200" dirty="0"/>
                  <a:t>Gestión de Proyectos</a:t>
                </a:r>
              </a:p>
            </p:txBody>
          </p:sp>
          <p:sp>
            <p:nvSpPr>
              <p:cNvPr id="14" name="Forma libre 13"/>
              <p:cNvSpPr/>
              <p:nvPr/>
            </p:nvSpPr>
            <p:spPr>
              <a:xfrm>
                <a:off x="1643526" y="988559"/>
                <a:ext cx="3544962" cy="3544962"/>
              </a:xfrm>
              <a:custGeom>
                <a:avLst/>
                <a:gdLst/>
                <a:ahLst/>
                <a:cxnLst/>
                <a:rect l="0" t="0" r="0" b="0"/>
                <a:pathLst>
                  <a:path>
                    <a:moveTo>
                      <a:pt x="3542503" y="1679151"/>
                    </a:moveTo>
                    <a:arcTo wR="1772481" hR="1772481" stAng="21418902" swAng="2198488"/>
                  </a:path>
                </a:pathLst>
              </a:custGeom>
              <a:noFill/>
              <a:scene3d>
                <a:camera prst="orthographicFront">
                  <a:rot lat="0" lon="0" rev="0"/>
                </a:camera>
                <a:lightRig rig="contrasting" dir="t">
                  <a:rot lat="0" lon="0" rev="1200000"/>
                </a:lightRig>
              </a:scene3d>
              <a:sp3d z="-110000"/>
            </p:spPr>
            <p:style>
              <a:lnRef idx="1">
                <a:schemeClr val="accent3">
                  <a:hueOff val="2812566"/>
                  <a:satOff val="-4220"/>
                  <a:lumOff val="-686"/>
                  <a:alphaOff val="0"/>
                </a:schemeClr>
              </a:lnRef>
              <a:fillRef idx="0">
                <a:scrgbClr r="0" g="0" b="0"/>
              </a:fillRef>
              <a:effectRef idx="0">
                <a:scrgbClr r="0" g="0" b="0"/>
              </a:effectRef>
              <a:fontRef idx="minor">
                <a:schemeClr val="tx1">
                  <a:hueOff val="0"/>
                  <a:satOff val="0"/>
                  <a:lumOff val="0"/>
                  <a:alphaOff val="0"/>
                </a:schemeClr>
              </a:fontRef>
            </p:style>
          </p:sp>
          <p:sp>
            <p:nvSpPr>
              <p:cNvPr id="15" name="Forma libre 14"/>
              <p:cNvSpPr/>
              <p:nvPr/>
            </p:nvSpPr>
            <p:spPr>
              <a:xfrm>
                <a:off x="4195533" y="3784430"/>
                <a:ext cx="1363250" cy="886112"/>
              </a:xfrm>
              <a:custGeom>
                <a:avLst/>
                <a:gdLst>
                  <a:gd name="connsiteX0" fmla="*/ 0 w 1363250"/>
                  <a:gd name="connsiteY0" fmla="*/ 147688 h 886112"/>
                  <a:gd name="connsiteX1" fmla="*/ 147688 w 1363250"/>
                  <a:gd name="connsiteY1" fmla="*/ 0 h 886112"/>
                  <a:gd name="connsiteX2" fmla="*/ 1215562 w 1363250"/>
                  <a:gd name="connsiteY2" fmla="*/ 0 h 886112"/>
                  <a:gd name="connsiteX3" fmla="*/ 1363250 w 1363250"/>
                  <a:gd name="connsiteY3" fmla="*/ 147688 h 886112"/>
                  <a:gd name="connsiteX4" fmla="*/ 1363250 w 1363250"/>
                  <a:gd name="connsiteY4" fmla="*/ 738424 h 886112"/>
                  <a:gd name="connsiteX5" fmla="*/ 1215562 w 1363250"/>
                  <a:gd name="connsiteY5" fmla="*/ 886112 h 886112"/>
                  <a:gd name="connsiteX6" fmla="*/ 147688 w 1363250"/>
                  <a:gd name="connsiteY6" fmla="*/ 886112 h 886112"/>
                  <a:gd name="connsiteX7" fmla="*/ 0 w 1363250"/>
                  <a:gd name="connsiteY7" fmla="*/ 738424 h 886112"/>
                  <a:gd name="connsiteX8" fmla="*/ 0 w 1363250"/>
                  <a:gd name="connsiteY8" fmla="*/ 147688 h 88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250" h="886112">
                    <a:moveTo>
                      <a:pt x="0" y="147688"/>
                    </a:moveTo>
                    <a:cubicBezTo>
                      <a:pt x="0" y="66122"/>
                      <a:pt x="66122" y="0"/>
                      <a:pt x="147688" y="0"/>
                    </a:cubicBezTo>
                    <a:lnTo>
                      <a:pt x="1215562" y="0"/>
                    </a:lnTo>
                    <a:cubicBezTo>
                      <a:pt x="1297128" y="0"/>
                      <a:pt x="1363250" y="66122"/>
                      <a:pt x="1363250" y="147688"/>
                    </a:cubicBezTo>
                    <a:lnTo>
                      <a:pt x="1363250" y="738424"/>
                    </a:lnTo>
                    <a:cubicBezTo>
                      <a:pt x="1363250" y="819990"/>
                      <a:pt x="1297128" y="886112"/>
                      <a:pt x="1215562" y="886112"/>
                    </a:cubicBezTo>
                    <a:lnTo>
                      <a:pt x="147688" y="886112"/>
                    </a:lnTo>
                    <a:cubicBezTo>
                      <a:pt x="66122" y="886112"/>
                      <a:pt x="0" y="819990"/>
                      <a:pt x="0" y="738424"/>
                    </a:cubicBezTo>
                    <a:lnTo>
                      <a:pt x="0" y="14768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txBody>
              <a:bodyPr spcFirstLastPara="0" vert="horz" wrap="square" lIns="96596" tIns="96596" rIns="96596" bIns="96596" numCol="1" spcCol="1270" anchor="ctr" anchorCtr="0">
                <a:noAutofit/>
              </a:bodyPr>
              <a:lstStyle/>
              <a:p>
                <a:pPr marL="0" lvl="0" indent="0" algn="ctr" defTabSz="622300">
                  <a:lnSpc>
                    <a:spcPct val="90000"/>
                  </a:lnSpc>
                  <a:spcBef>
                    <a:spcPct val="0"/>
                  </a:spcBef>
                  <a:spcAft>
                    <a:spcPct val="35000"/>
                  </a:spcAft>
                  <a:buNone/>
                </a:pPr>
                <a:r>
                  <a:rPr lang="es-ES" sz="1400" kern="1200" dirty="0"/>
                  <a:t>Finanzas</a:t>
                </a:r>
              </a:p>
            </p:txBody>
          </p:sp>
          <p:sp>
            <p:nvSpPr>
              <p:cNvPr id="16" name="Forma libre 15"/>
              <p:cNvSpPr/>
              <p:nvPr/>
            </p:nvSpPr>
            <p:spPr>
              <a:xfrm>
                <a:off x="1643526" y="988559"/>
                <a:ext cx="3544962" cy="3544962"/>
              </a:xfrm>
              <a:custGeom>
                <a:avLst/>
                <a:gdLst/>
                <a:ahLst/>
                <a:cxnLst/>
                <a:rect l="0" t="0" r="0" b="0"/>
                <a:pathLst>
                  <a:path>
                    <a:moveTo>
                      <a:pt x="2125637" y="3509423"/>
                    </a:moveTo>
                    <a:arcTo wR="1772481" hR="1772481" stAng="4710435" swAng="1379130"/>
                  </a:path>
                </a:pathLst>
              </a:custGeom>
              <a:noFill/>
              <a:scene3d>
                <a:camera prst="orthographicFront">
                  <a:rot lat="0" lon="0" rev="0"/>
                </a:camera>
                <a:lightRig rig="contrasting" dir="t">
                  <a:rot lat="0" lon="0" rev="1200000"/>
                </a:lightRig>
              </a:scene3d>
              <a:sp3d z="-110000"/>
            </p:spPr>
            <p:style>
              <a:lnRef idx="1">
                <a:schemeClr val="accent3">
                  <a:hueOff val="5625132"/>
                  <a:satOff val="-8440"/>
                  <a:lumOff val="-1373"/>
                  <a:alphaOff val="0"/>
                </a:schemeClr>
              </a:lnRef>
              <a:fillRef idx="0">
                <a:scrgbClr r="0" g="0" b="0"/>
              </a:fillRef>
              <a:effectRef idx="0">
                <a:scrgbClr r="0" g="0" b="0"/>
              </a:effectRef>
              <a:fontRef idx="minor">
                <a:schemeClr val="tx1">
                  <a:hueOff val="0"/>
                  <a:satOff val="0"/>
                  <a:lumOff val="0"/>
                  <a:alphaOff val="0"/>
                </a:schemeClr>
              </a:fontRef>
            </p:style>
          </p:sp>
          <p:sp>
            <p:nvSpPr>
              <p:cNvPr id="17" name="Forma libre 16"/>
              <p:cNvSpPr/>
              <p:nvPr/>
            </p:nvSpPr>
            <p:spPr>
              <a:xfrm>
                <a:off x="1692544" y="3751951"/>
                <a:ext cx="1363250" cy="886112"/>
              </a:xfrm>
              <a:custGeom>
                <a:avLst/>
                <a:gdLst>
                  <a:gd name="connsiteX0" fmla="*/ 0 w 1363250"/>
                  <a:gd name="connsiteY0" fmla="*/ 147688 h 886112"/>
                  <a:gd name="connsiteX1" fmla="*/ 147688 w 1363250"/>
                  <a:gd name="connsiteY1" fmla="*/ 0 h 886112"/>
                  <a:gd name="connsiteX2" fmla="*/ 1215562 w 1363250"/>
                  <a:gd name="connsiteY2" fmla="*/ 0 h 886112"/>
                  <a:gd name="connsiteX3" fmla="*/ 1363250 w 1363250"/>
                  <a:gd name="connsiteY3" fmla="*/ 147688 h 886112"/>
                  <a:gd name="connsiteX4" fmla="*/ 1363250 w 1363250"/>
                  <a:gd name="connsiteY4" fmla="*/ 738424 h 886112"/>
                  <a:gd name="connsiteX5" fmla="*/ 1215562 w 1363250"/>
                  <a:gd name="connsiteY5" fmla="*/ 886112 h 886112"/>
                  <a:gd name="connsiteX6" fmla="*/ 147688 w 1363250"/>
                  <a:gd name="connsiteY6" fmla="*/ 886112 h 886112"/>
                  <a:gd name="connsiteX7" fmla="*/ 0 w 1363250"/>
                  <a:gd name="connsiteY7" fmla="*/ 738424 h 886112"/>
                  <a:gd name="connsiteX8" fmla="*/ 0 w 1363250"/>
                  <a:gd name="connsiteY8" fmla="*/ 147688 h 88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250" h="886112">
                    <a:moveTo>
                      <a:pt x="0" y="147688"/>
                    </a:moveTo>
                    <a:cubicBezTo>
                      <a:pt x="0" y="66122"/>
                      <a:pt x="66122" y="0"/>
                      <a:pt x="147688" y="0"/>
                    </a:cubicBezTo>
                    <a:lnTo>
                      <a:pt x="1215562" y="0"/>
                    </a:lnTo>
                    <a:cubicBezTo>
                      <a:pt x="1297128" y="0"/>
                      <a:pt x="1363250" y="66122"/>
                      <a:pt x="1363250" y="147688"/>
                    </a:cubicBezTo>
                    <a:lnTo>
                      <a:pt x="1363250" y="738424"/>
                    </a:lnTo>
                    <a:cubicBezTo>
                      <a:pt x="1363250" y="819990"/>
                      <a:pt x="1297128" y="886112"/>
                      <a:pt x="1215562" y="886112"/>
                    </a:cubicBezTo>
                    <a:lnTo>
                      <a:pt x="147688" y="886112"/>
                    </a:lnTo>
                    <a:cubicBezTo>
                      <a:pt x="66122" y="886112"/>
                      <a:pt x="0" y="819990"/>
                      <a:pt x="0" y="738424"/>
                    </a:cubicBezTo>
                    <a:lnTo>
                      <a:pt x="0" y="14768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8437698"/>
                  <a:satOff val="-12660"/>
                  <a:lumOff val="-2059"/>
                  <a:alphaOff val="0"/>
                </a:schemeClr>
              </a:fillRef>
              <a:effectRef idx="2">
                <a:schemeClr val="accent3">
                  <a:hueOff val="8437698"/>
                  <a:satOff val="-12660"/>
                  <a:lumOff val="-2059"/>
                  <a:alphaOff val="0"/>
                </a:schemeClr>
              </a:effectRef>
              <a:fontRef idx="minor">
                <a:schemeClr val="lt1"/>
              </a:fontRef>
            </p:style>
            <p:txBody>
              <a:bodyPr spcFirstLastPara="0" vert="horz" wrap="square" lIns="96596" tIns="96596" rIns="96596" bIns="96596" numCol="1" spcCol="1270" anchor="ctr" anchorCtr="0">
                <a:noAutofit/>
              </a:bodyPr>
              <a:lstStyle/>
              <a:p>
                <a:pPr marL="0" lvl="0" indent="0" algn="ctr" defTabSz="622300">
                  <a:lnSpc>
                    <a:spcPct val="90000"/>
                  </a:lnSpc>
                  <a:spcBef>
                    <a:spcPct val="0"/>
                  </a:spcBef>
                  <a:spcAft>
                    <a:spcPct val="35000"/>
                  </a:spcAft>
                  <a:buNone/>
                </a:pPr>
                <a:r>
                  <a:rPr lang="es-ES" sz="1400" kern="1200" dirty="0"/>
                  <a:t>Transformación Digital</a:t>
                </a:r>
              </a:p>
            </p:txBody>
          </p:sp>
          <p:sp>
            <p:nvSpPr>
              <p:cNvPr id="18" name="Forma libre 17"/>
              <p:cNvSpPr/>
              <p:nvPr/>
            </p:nvSpPr>
            <p:spPr>
              <a:xfrm>
                <a:off x="1643526" y="988559"/>
                <a:ext cx="3544962" cy="3544962"/>
              </a:xfrm>
              <a:custGeom>
                <a:avLst/>
                <a:gdLst/>
                <a:ahLst/>
                <a:cxnLst/>
                <a:rect l="0" t="0" r="0" b="0"/>
                <a:pathLst>
                  <a:path>
                    <a:moveTo>
                      <a:pt x="296540" y="2753954"/>
                    </a:moveTo>
                    <a:arcTo wR="1772481" hR="1772481" stAng="8782610" swAng="2198488"/>
                  </a:path>
                </a:pathLst>
              </a:custGeom>
              <a:noFill/>
              <a:scene3d>
                <a:camera prst="orthographicFront">
                  <a:rot lat="0" lon="0" rev="0"/>
                </a:camera>
                <a:lightRig rig="contrasting" dir="t">
                  <a:rot lat="0" lon="0" rev="1200000"/>
                </a:lightRig>
              </a:scene3d>
              <a:sp3d z="-110000"/>
            </p:spPr>
            <p:style>
              <a:lnRef idx="1">
                <a:schemeClr val="accent3">
                  <a:hueOff val="8437698"/>
                  <a:satOff val="-12660"/>
                  <a:lumOff val="-2059"/>
                  <a:alphaOff val="0"/>
                </a:schemeClr>
              </a:lnRef>
              <a:fillRef idx="0">
                <a:scrgbClr r="0" g="0" b="0"/>
              </a:fillRef>
              <a:effectRef idx="0">
                <a:scrgbClr r="0" g="0" b="0"/>
              </a:effectRef>
              <a:fontRef idx="minor">
                <a:schemeClr val="tx1">
                  <a:hueOff val="0"/>
                  <a:satOff val="0"/>
                  <a:lumOff val="0"/>
                  <a:alphaOff val="0"/>
                </a:schemeClr>
              </a:fontRef>
            </p:style>
          </p:sp>
          <p:sp>
            <p:nvSpPr>
              <p:cNvPr id="19" name="Forma libre 18"/>
              <p:cNvSpPr/>
              <p:nvPr/>
            </p:nvSpPr>
            <p:spPr>
              <a:xfrm>
                <a:off x="1048653" y="1770256"/>
                <a:ext cx="1363250" cy="886112"/>
              </a:xfrm>
              <a:custGeom>
                <a:avLst/>
                <a:gdLst>
                  <a:gd name="connsiteX0" fmla="*/ 0 w 1363250"/>
                  <a:gd name="connsiteY0" fmla="*/ 147688 h 886112"/>
                  <a:gd name="connsiteX1" fmla="*/ 147688 w 1363250"/>
                  <a:gd name="connsiteY1" fmla="*/ 0 h 886112"/>
                  <a:gd name="connsiteX2" fmla="*/ 1215562 w 1363250"/>
                  <a:gd name="connsiteY2" fmla="*/ 0 h 886112"/>
                  <a:gd name="connsiteX3" fmla="*/ 1363250 w 1363250"/>
                  <a:gd name="connsiteY3" fmla="*/ 147688 h 886112"/>
                  <a:gd name="connsiteX4" fmla="*/ 1363250 w 1363250"/>
                  <a:gd name="connsiteY4" fmla="*/ 738424 h 886112"/>
                  <a:gd name="connsiteX5" fmla="*/ 1215562 w 1363250"/>
                  <a:gd name="connsiteY5" fmla="*/ 886112 h 886112"/>
                  <a:gd name="connsiteX6" fmla="*/ 147688 w 1363250"/>
                  <a:gd name="connsiteY6" fmla="*/ 886112 h 886112"/>
                  <a:gd name="connsiteX7" fmla="*/ 0 w 1363250"/>
                  <a:gd name="connsiteY7" fmla="*/ 738424 h 886112"/>
                  <a:gd name="connsiteX8" fmla="*/ 0 w 1363250"/>
                  <a:gd name="connsiteY8" fmla="*/ 147688 h 88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250" h="886112">
                    <a:moveTo>
                      <a:pt x="0" y="147688"/>
                    </a:moveTo>
                    <a:cubicBezTo>
                      <a:pt x="0" y="66122"/>
                      <a:pt x="66122" y="0"/>
                      <a:pt x="147688" y="0"/>
                    </a:cubicBezTo>
                    <a:lnTo>
                      <a:pt x="1215562" y="0"/>
                    </a:lnTo>
                    <a:cubicBezTo>
                      <a:pt x="1297128" y="0"/>
                      <a:pt x="1363250" y="66122"/>
                      <a:pt x="1363250" y="147688"/>
                    </a:cubicBezTo>
                    <a:lnTo>
                      <a:pt x="1363250" y="738424"/>
                    </a:lnTo>
                    <a:cubicBezTo>
                      <a:pt x="1363250" y="819990"/>
                      <a:pt x="1297128" y="886112"/>
                      <a:pt x="1215562" y="886112"/>
                    </a:cubicBezTo>
                    <a:lnTo>
                      <a:pt x="147688" y="886112"/>
                    </a:lnTo>
                    <a:cubicBezTo>
                      <a:pt x="66122" y="886112"/>
                      <a:pt x="0" y="819990"/>
                      <a:pt x="0" y="738424"/>
                    </a:cubicBezTo>
                    <a:lnTo>
                      <a:pt x="0" y="14768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96596" tIns="96596" rIns="96596" bIns="96596" numCol="1" spcCol="1270" anchor="ctr" anchorCtr="0">
                <a:noAutofit/>
              </a:bodyPr>
              <a:lstStyle/>
              <a:p>
                <a:pPr marL="0" lvl="0" indent="0" algn="ctr" defTabSz="622300">
                  <a:lnSpc>
                    <a:spcPct val="90000"/>
                  </a:lnSpc>
                  <a:spcBef>
                    <a:spcPct val="0"/>
                  </a:spcBef>
                  <a:spcAft>
                    <a:spcPct val="35000"/>
                  </a:spcAft>
                  <a:buNone/>
                </a:pPr>
                <a:r>
                  <a:rPr lang="es-ES" sz="1400" kern="1200" dirty="0"/>
                  <a:t>Analíticos</a:t>
                </a:r>
              </a:p>
            </p:txBody>
          </p:sp>
          <p:sp>
            <p:nvSpPr>
              <p:cNvPr id="20" name="Forma libre 19"/>
              <p:cNvSpPr/>
              <p:nvPr/>
            </p:nvSpPr>
            <p:spPr>
              <a:xfrm>
                <a:off x="1643526" y="988559"/>
                <a:ext cx="3544962" cy="3544962"/>
              </a:xfrm>
              <a:custGeom>
                <a:avLst/>
                <a:gdLst/>
                <a:ahLst/>
                <a:cxnLst/>
                <a:rect l="0" t="0" r="0" b="0"/>
                <a:pathLst>
                  <a:path>
                    <a:moveTo>
                      <a:pt x="308492" y="773268"/>
                    </a:moveTo>
                    <a:arcTo wR="1772481" hR="1772481" stAng="12858878" swAng="1964381"/>
                  </a:path>
                </a:pathLst>
              </a:custGeom>
              <a:noFill/>
              <a:scene3d>
                <a:camera prst="orthographicFront">
                  <a:rot lat="0" lon="0" rev="0"/>
                </a:camera>
                <a:lightRig rig="contrasting" dir="t">
                  <a:rot lat="0" lon="0" rev="1200000"/>
                </a:lightRig>
              </a:scene3d>
              <a:sp3d z="-110000"/>
            </p:spPr>
            <p:style>
              <a:lnRef idx="1">
                <a:schemeClr val="accent3">
                  <a:hueOff val="11250264"/>
                  <a:satOff val="-16880"/>
                  <a:lumOff val="-2745"/>
                  <a:alphaOff val="0"/>
                </a:schemeClr>
              </a:lnRef>
              <a:fillRef idx="0">
                <a:scrgbClr r="0" g="0" b="0"/>
              </a:fillRef>
              <a:effectRef idx="0">
                <a:scrgbClr r="0" g="0" b="0"/>
              </a:effectRef>
              <a:fontRef idx="minor">
                <a:schemeClr val="tx1">
                  <a:hueOff val="0"/>
                  <a:satOff val="0"/>
                  <a:lumOff val="0"/>
                  <a:alphaOff val="0"/>
                </a:schemeClr>
              </a:fontRef>
            </p:style>
          </p:sp>
        </p:grpSp>
        <p:sp>
          <p:nvSpPr>
            <p:cNvPr id="7" name="CuadroTexto 6"/>
            <p:cNvSpPr txBox="1"/>
            <p:nvPr/>
          </p:nvSpPr>
          <p:spPr>
            <a:xfrm>
              <a:off x="6200932" y="1876137"/>
              <a:ext cx="2633606" cy="830997"/>
            </a:xfrm>
            <a:prstGeom prst="rect">
              <a:avLst/>
            </a:prstGeom>
            <a:noFill/>
          </p:spPr>
          <p:txBody>
            <a:bodyPr wrap="none" rtlCol="0">
              <a:spAutoFit/>
            </a:bodyPr>
            <a:lstStyle/>
            <a:p>
              <a:r>
                <a:rPr lang="es-MX" sz="1200" dirty="0">
                  <a:solidFill>
                    <a:srgbClr val="00B050"/>
                  </a:solidFill>
                </a:rPr>
                <a:t>*Inicio 20 de octubre 2015</a:t>
              </a:r>
            </a:p>
            <a:p>
              <a:r>
                <a:rPr lang="es-MX" sz="1200" dirty="0">
                  <a:solidFill>
                    <a:srgbClr val="00B050"/>
                  </a:solidFill>
                </a:rPr>
                <a:t>*Sesiones: 3 virtuales y 1 presencial</a:t>
              </a:r>
            </a:p>
            <a:p>
              <a:r>
                <a:rPr lang="es-MX" sz="1200" dirty="0">
                  <a:solidFill>
                    <a:srgbClr val="00B050"/>
                  </a:solidFill>
                </a:rPr>
                <a:t>*Empresas participantes promedio: 25</a:t>
              </a:r>
            </a:p>
            <a:p>
              <a:r>
                <a:rPr lang="es-MX" sz="1200" dirty="0">
                  <a:solidFill>
                    <a:srgbClr val="00B050"/>
                  </a:solidFill>
                </a:rPr>
                <a:t>*Participantes Promedio: 30</a:t>
              </a:r>
            </a:p>
          </p:txBody>
        </p:sp>
        <p:sp>
          <p:nvSpPr>
            <p:cNvPr id="8" name="CuadroTexto 7"/>
            <p:cNvSpPr txBox="1"/>
            <p:nvPr/>
          </p:nvSpPr>
          <p:spPr>
            <a:xfrm>
              <a:off x="5902903" y="3583747"/>
              <a:ext cx="2592761" cy="830997"/>
            </a:xfrm>
            <a:prstGeom prst="rect">
              <a:avLst/>
            </a:prstGeom>
            <a:solidFill>
              <a:schemeClr val="bg1"/>
            </a:solidFill>
          </p:spPr>
          <p:txBody>
            <a:bodyPr wrap="none" rtlCol="0">
              <a:spAutoFit/>
            </a:bodyPr>
            <a:lstStyle/>
            <a:p>
              <a:r>
                <a:rPr lang="es-MX" sz="1200" dirty="0">
                  <a:solidFill>
                    <a:schemeClr val="accent5">
                      <a:lumMod val="75000"/>
                    </a:schemeClr>
                  </a:solidFill>
                </a:rPr>
                <a:t>*Inicio 7 de diciembre 2015</a:t>
              </a:r>
            </a:p>
            <a:p>
              <a:r>
                <a:rPr lang="es-MX" sz="1200" dirty="0">
                  <a:solidFill>
                    <a:schemeClr val="accent5">
                      <a:lumMod val="75000"/>
                    </a:schemeClr>
                  </a:solidFill>
                </a:rPr>
                <a:t>*Sesiones: 2 virtual</a:t>
              </a:r>
            </a:p>
            <a:p>
              <a:r>
                <a:rPr lang="es-MX" sz="1200" dirty="0">
                  <a:solidFill>
                    <a:schemeClr val="accent5">
                      <a:lumMod val="75000"/>
                    </a:schemeClr>
                  </a:solidFill>
                </a:rPr>
                <a:t>*Empresas participantes promedio: 20</a:t>
              </a:r>
            </a:p>
            <a:p>
              <a:r>
                <a:rPr lang="es-MX" sz="1200" dirty="0">
                  <a:solidFill>
                    <a:schemeClr val="accent5">
                      <a:lumMod val="75000"/>
                    </a:schemeClr>
                  </a:solidFill>
                </a:rPr>
                <a:t>*Participantes Promedio: 30</a:t>
              </a:r>
            </a:p>
          </p:txBody>
        </p:sp>
        <p:sp>
          <p:nvSpPr>
            <p:cNvPr id="11" name="CuadroTexto 10"/>
            <p:cNvSpPr txBox="1"/>
            <p:nvPr/>
          </p:nvSpPr>
          <p:spPr>
            <a:xfrm>
              <a:off x="96391" y="3168249"/>
              <a:ext cx="2592761" cy="830997"/>
            </a:xfrm>
            <a:prstGeom prst="rect">
              <a:avLst/>
            </a:prstGeom>
            <a:noFill/>
          </p:spPr>
          <p:txBody>
            <a:bodyPr wrap="none" rtlCol="0">
              <a:spAutoFit/>
            </a:bodyPr>
            <a:lstStyle/>
            <a:p>
              <a:r>
                <a:rPr lang="es-MX" sz="1200" dirty="0">
                  <a:solidFill>
                    <a:schemeClr val="accent5">
                      <a:lumMod val="50000"/>
                    </a:schemeClr>
                  </a:solidFill>
                </a:rPr>
                <a:t>*Inicio 15 de diciembre 2015</a:t>
              </a:r>
            </a:p>
            <a:p>
              <a:r>
                <a:rPr lang="es-MX" sz="1200" dirty="0">
                  <a:solidFill>
                    <a:schemeClr val="accent5">
                      <a:lumMod val="50000"/>
                    </a:schemeClr>
                  </a:solidFill>
                </a:rPr>
                <a:t>*Sesiones: 1 virtual, 1 presencial</a:t>
              </a:r>
            </a:p>
            <a:p>
              <a:r>
                <a:rPr lang="es-MX" sz="1200" dirty="0">
                  <a:solidFill>
                    <a:schemeClr val="accent5">
                      <a:lumMod val="50000"/>
                    </a:schemeClr>
                  </a:solidFill>
                </a:rPr>
                <a:t>*Empresas participantes promedio: 50</a:t>
              </a:r>
            </a:p>
            <a:p>
              <a:r>
                <a:rPr lang="es-MX" sz="1200" dirty="0">
                  <a:solidFill>
                    <a:schemeClr val="accent5">
                      <a:lumMod val="50000"/>
                    </a:schemeClr>
                  </a:solidFill>
                </a:rPr>
                <a:t>*Participantes Promedio: 55</a:t>
              </a:r>
            </a:p>
          </p:txBody>
        </p:sp>
        <p:sp>
          <p:nvSpPr>
            <p:cNvPr id="4" name="CuadroTexto 3"/>
            <p:cNvSpPr txBox="1"/>
            <p:nvPr/>
          </p:nvSpPr>
          <p:spPr>
            <a:xfrm>
              <a:off x="192292" y="1431560"/>
              <a:ext cx="1647024" cy="830997"/>
            </a:xfrm>
            <a:prstGeom prst="rect">
              <a:avLst/>
            </a:prstGeom>
            <a:noFill/>
          </p:spPr>
          <p:txBody>
            <a:bodyPr wrap="square" rtlCol="0">
              <a:spAutoFit/>
            </a:bodyPr>
            <a:lstStyle/>
            <a:p>
              <a:r>
                <a:rPr lang="es-MX" sz="1200" dirty="0">
                  <a:solidFill>
                    <a:schemeClr val="accent4">
                      <a:lumMod val="75000"/>
                    </a:schemeClr>
                  </a:solidFill>
                </a:rPr>
                <a:t>*</a:t>
              </a:r>
              <a:r>
                <a:rPr lang="es-MX" sz="1200" dirty="0" err="1">
                  <a:solidFill>
                    <a:schemeClr val="accent4">
                      <a:lumMod val="75000"/>
                    </a:schemeClr>
                  </a:solidFill>
                </a:rPr>
                <a:t>Kick</a:t>
              </a:r>
              <a:r>
                <a:rPr lang="es-MX" sz="1200" dirty="0">
                  <a:solidFill>
                    <a:schemeClr val="accent4">
                      <a:lumMod val="75000"/>
                    </a:schemeClr>
                  </a:solidFill>
                </a:rPr>
                <a:t> Off 26 Abril, 2016</a:t>
              </a:r>
            </a:p>
            <a:p>
              <a:r>
                <a:rPr lang="es-MX" sz="1200" dirty="0">
                  <a:solidFill>
                    <a:schemeClr val="accent4">
                      <a:lumMod val="75000"/>
                    </a:schemeClr>
                  </a:solidFill>
                </a:rPr>
                <a:t>*Sesiones: 1 virtual</a:t>
              </a:r>
            </a:p>
            <a:p>
              <a:r>
                <a:rPr lang="es-MX" sz="1200" dirty="0">
                  <a:solidFill>
                    <a:schemeClr val="accent4">
                      <a:lumMod val="75000"/>
                    </a:schemeClr>
                  </a:solidFill>
                </a:rPr>
                <a:t>*Empresas participantes: 17</a:t>
              </a:r>
            </a:p>
          </p:txBody>
        </p:sp>
        <p:sp>
          <p:nvSpPr>
            <p:cNvPr id="3" name="CuadroTexto 2"/>
            <p:cNvSpPr txBox="1"/>
            <p:nvPr/>
          </p:nvSpPr>
          <p:spPr>
            <a:xfrm>
              <a:off x="4648574" y="685306"/>
              <a:ext cx="2679388" cy="830997"/>
            </a:xfrm>
            <a:prstGeom prst="rect">
              <a:avLst/>
            </a:prstGeom>
            <a:noFill/>
          </p:spPr>
          <p:txBody>
            <a:bodyPr wrap="none" rtlCol="0">
              <a:spAutoFit/>
            </a:bodyPr>
            <a:lstStyle/>
            <a:p>
              <a:r>
                <a:rPr lang="es-MX" sz="1200" dirty="0">
                  <a:solidFill>
                    <a:schemeClr val="accent3"/>
                  </a:solidFill>
                </a:rPr>
                <a:t>*Inicio 22 de septiembre 2015</a:t>
              </a:r>
            </a:p>
            <a:p>
              <a:r>
                <a:rPr lang="es-MX" sz="1200" dirty="0">
                  <a:solidFill>
                    <a:schemeClr val="accent3"/>
                  </a:solidFill>
                </a:rPr>
                <a:t>*Sesiones: 6 virtuales y 2 presenciales</a:t>
              </a:r>
            </a:p>
            <a:p>
              <a:r>
                <a:rPr lang="es-MX" sz="1200" dirty="0">
                  <a:solidFill>
                    <a:schemeClr val="accent3"/>
                  </a:solidFill>
                </a:rPr>
                <a:t>*Empresas participantes promedio: 50</a:t>
              </a:r>
            </a:p>
            <a:p>
              <a:r>
                <a:rPr lang="es-MX" sz="1200" dirty="0">
                  <a:solidFill>
                    <a:schemeClr val="accent3"/>
                  </a:solidFill>
                </a:rPr>
                <a:t>*Participantes Promedio: 70</a:t>
              </a:r>
            </a:p>
          </p:txBody>
        </p:sp>
      </p:grpSp>
      <p:sp>
        <p:nvSpPr>
          <p:cNvPr id="21" name="Forma libre 20"/>
          <p:cNvSpPr/>
          <p:nvPr/>
        </p:nvSpPr>
        <p:spPr>
          <a:xfrm>
            <a:off x="239905" y="197383"/>
            <a:ext cx="6419850" cy="657225"/>
          </a:xfrm>
          <a:custGeom>
            <a:avLst/>
            <a:gdLst>
              <a:gd name="connsiteX0" fmla="*/ 0 w 5760720"/>
              <a:gd name="connsiteY0" fmla="*/ 103322 h 619920"/>
              <a:gd name="connsiteX1" fmla="*/ 103322 w 5760720"/>
              <a:gd name="connsiteY1" fmla="*/ 0 h 619920"/>
              <a:gd name="connsiteX2" fmla="*/ 5657398 w 5760720"/>
              <a:gd name="connsiteY2" fmla="*/ 0 h 619920"/>
              <a:gd name="connsiteX3" fmla="*/ 5760720 w 5760720"/>
              <a:gd name="connsiteY3" fmla="*/ 103322 h 619920"/>
              <a:gd name="connsiteX4" fmla="*/ 5760720 w 5760720"/>
              <a:gd name="connsiteY4" fmla="*/ 516598 h 619920"/>
              <a:gd name="connsiteX5" fmla="*/ 5657398 w 5760720"/>
              <a:gd name="connsiteY5" fmla="*/ 619920 h 619920"/>
              <a:gd name="connsiteX6" fmla="*/ 103322 w 5760720"/>
              <a:gd name="connsiteY6" fmla="*/ 619920 h 619920"/>
              <a:gd name="connsiteX7" fmla="*/ 0 w 5760720"/>
              <a:gd name="connsiteY7" fmla="*/ 516598 h 619920"/>
              <a:gd name="connsiteX8" fmla="*/ 0 w 576072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19920">
                <a:moveTo>
                  <a:pt x="0" y="103322"/>
                </a:moveTo>
                <a:cubicBezTo>
                  <a:pt x="0" y="46259"/>
                  <a:pt x="46259" y="0"/>
                  <a:pt x="103322" y="0"/>
                </a:cubicBezTo>
                <a:lnTo>
                  <a:pt x="5657398" y="0"/>
                </a:lnTo>
                <a:cubicBezTo>
                  <a:pt x="5714461" y="0"/>
                  <a:pt x="5760720" y="46259"/>
                  <a:pt x="5760720" y="103322"/>
                </a:cubicBezTo>
                <a:lnTo>
                  <a:pt x="5760720" y="516598"/>
                </a:lnTo>
                <a:cubicBezTo>
                  <a:pt x="5760720" y="573661"/>
                  <a:pt x="5714461" y="619920"/>
                  <a:pt x="5657398"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004" tIns="30262" rIns="248004" bIns="30262" numCol="1" spcCol="1270" anchor="ctr" anchorCtr="0">
            <a:noAutofit/>
          </a:bodyPr>
          <a:lstStyle/>
          <a:p>
            <a:pPr lvl="0"/>
            <a:r>
              <a:rPr lang="es-MX" sz="2400" dirty="0"/>
              <a:t>GRUPOS DE INTERÉS</a:t>
            </a:r>
            <a:endParaRPr lang="es-MX" sz="2400" dirty="0">
              <a:solidFill>
                <a:schemeClr val="bg1"/>
              </a:solidFill>
            </a:endParaRPr>
          </a:p>
        </p:txBody>
      </p:sp>
      <p:sp>
        <p:nvSpPr>
          <p:cNvPr id="2" name="CuadroTexto 1"/>
          <p:cNvSpPr txBox="1"/>
          <p:nvPr/>
        </p:nvSpPr>
        <p:spPr>
          <a:xfrm>
            <a:off x="239905" y="982770"/>
            <a:ext cx="2451340" cy="415498"/>
          </a:xfrm>
          <a:prstGeom prst="rect">
            <a:avLst/>
          </a:prstGeom>
          <a:noFill/>
          <a:ln>
            <a:solidFill>
              <a:schemeClr val="accent1"/>
            </a:solidFill>
          </a:ln>
        </p:spPr>
        <p:txBody>
          <a:bodyPr wrap="square" rtlCol="0">
            <a:spAutoFit/>
          </a:bodyPr>
          <a:lstStyle/>
          <a:p>
            <a:r>
              <a:rPr lang="es-MX" sz="1050" dirty="0">
                <a:solidFill>
                  <a:schemeClr val="accent1">
                    <a:lumMod val="75000"/>
                  </a:schemeClr>
                </a:solidFill>
              </a:rPr>
              <a:t>En Mayo31,  2016: Enterprise </a:t>
            </a:r>
            <a:r>
              <a:rPr lang="es-MX" sz="1050" dirty="0" err="1">
                <a:solidFill>
                  <a:schemeClr val="accent1">
                    <a:lumMod val="75000"/>
                  </a:schemeClr>
                </a:solidFill>
              </a:rPr>
              <a:t>Support</a:t>
            </a:r>
            <a:endParaRPr lang="es-MX" sz="1050" dirty="0">
              <a:solidFill>
                <a:schemeClr val="accent1">
                  <a:lumMod val="75000"/>
                </a:schemeClr>
              </a:solidFill>
            </a:endParaRPr>
          </a:p>
          <a:p>
            <a:r>
              <a:rPr lang="es-MX" sz="1050" dirty="0">
                <a:solidFill>
                  <a:schemeClr val="accent1">
                    <a:lumMod val="75000"/>
                  </a:schemeClr>
                </a:solidFill>
              </a:rPr>
              <a:t>En Junio 2016: S/4 Hana</a:t>
            </a:r>
          </a:p>
        </p:txBody>
      </p:sp>
    </p:spTree>
    <p:extLst>
      <p:ext uri="{BB962C8B-B14F-4D97-AF65-F5344CB8AC3E}">
        <p14:creationId xmlns:p14="http://schemas.microsoft.com/office/powerpoint/2010/main" val="233089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redondeado 22"/>
          <p:cNvSpPr/>
          <p:nvPr/>
        </p:nvSpPr>
        <p:spPr>
          <a:xfrm>
            <a:off x="1366684" y="3644879"/>
            <a:ext cx="6557186" cy="11173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2" name="Rectángulo redondeado 21"/>
          <p:cNvSpPr/>
          <p:nvPr/>
        </p:nvSpPr>
        <p:spPr>
          <a:xfrm>
            <a:off x="4344183" y="904567"/>
            <a:ext cx="4554010" cy="25563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1" name="Rectángulo redondeado 20"/>
          <p:cNvSpPr/>
          <p:nvPr/>
        </p:nvSpPr>
        <p:spPr>
          <a:xfrm>
            <a:off x="216305" y="973391"/>
            <a:ext cx="3726426" cy="25455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368712" y="38831"/>
            <a:ext cx="5819775" cy="857250"/>
          </a:xfrm>
        </p:spPr>
        <p:txBody>
          <a:bodyPr>
            <a:normAutofit/>
          </a:bodyPr>
          <a:lstStyle/>
          <a:p>
            <a:r>
              <a:rPr lang="es-MX" dirty="0"/>
              <a:t>Puntos de Encuentro </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614" y="1233250"/>
            <a:ext cx="3406121" cy="1915008"/>
          </a:xfrm>
          <a:prstGeom prst="rect">
            <a:avLst/>
          </a:prstGeom>
        </p:spPr>
      </p:pic>
      <p:sp>
        <p:nvSpPr>
          <p:cNvPr id="11" name="CuadroTexto 10"/>
          <p:cNvSpPr txBox="1"/>
          <p:nvPr/>
        </p:nvSpPr>
        <p:spPr>
          <a:xfrm>
            <a:off x="1073713" y="3073731"/>
            <a:ext cx="1909882" cy="400110"/>
          </a:xfrm>
          <a:prstGeom prst="rect">
            <a:avLst/>
          </a:prstGeom>
          <a:noFill/>
        </p:spPr>
        <p:txBody>
          <a:bodyPr wrap="none" rtlCol="0">
            <a:spAutoFit/>
          </a:bodyPr>
          <a:lstStyle/>
          <a:p>
            <a:r>
              <a:rPr lang="es-MX" sz="2000" dirty="0">
                <a:solidFill>
                  <a:srgbClr val="002060"/>
                </a:solidFill>
                <a:effectLst>
                  <a:outerShdw blurRad="38100" dist="38100" dir="2700000" algn="tl">
                    <a:srgbClr val="000000">
                      <a:alpha val="43137"/>
                    </a:srgbClr>
                  </a:outerShdw>
                </a:effectLst>
              </a:rPr>
              <a:t>http://asug.mx/</a:t>
            </a:r>
          </a:p>
        </p:txBody>
      </p:sp>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3208" y="1213588"/>
            <a:ext cx="1489490" cy="1430305"/>
          </a:xfrm>
          <a:prstGeom prst="rect">
            <a:avLst/>
          </a:prstGeom>
        </p:spPr>
      </p:pic>
      <p:pic>
        <p:nvPicPr>
          <p:cNvPr id="13" name="Imagen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8595" y="1224547"/>
            <a:ext cx="1900047" cy="1017684"/>
          </a:xfrm>
          <a:prstGeom prst="rect">
            <a:avLst/>
          </a:prstGeom>
        </p:spPr>
      </p:pic>
      <p:pic>
        <p:nvPicPr>
          <p:cNvPr id="16" name="Picture 2" descr="http://www.brandemia.org/wp-content/uploads/2012/06/twitter_logo_principa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72758" y="3848060"/>
            <a:ext cx="441189" cy="40811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14141" y="3857828"/>
            <a:ext cx="3852239" cy="904383"/>
          </a:xfrm>
          <a:prstGeom prst="rect">
            <a:avLst/>
          </a:prstGeom>
        </p:spPr>
      </p:pic>
      <p:pic>
        <p:nvPicPr>
          <p:cNvPr id="5" name="Imagen 4"/>
          <p:cNvPicPr>
            <a:picLocks noChangeAspect="1"/>
          </p:cNvPicPr>
          <p:nvPr/>
        </p:nvPicPr>
        <p:blipFill>
          <a:blip r:embed="rId8"/>
          <a:stretch>
            <a:fillRect/>
          </a:stretch>
        </p:blipFill>
        <p:spPr>
          <a:xfrm>
            <a:off x="4672048" y="1213588"/>
            <a:ext cx="390525" cy="390525"/>
          </a:xfrm>
          <a:prstGeom prst="rect">
            <a:avLst/>
          </a:prstGeom>
        </p:spPr>
      </p:pic>
      <p:sp>
        <p:nvSpPr>
          <p:cNvPr id="19" name="CuadroTexto 18"/>
          <p:cNvSpPr txBox="1"/>
          <p:nvPr/>
        </p:nvSpPr>
        <p:spPr>
          <a:xfrm>
            <a:off x="4344183" y="2643893"/>
            <a:ext cx="4249690" cy="677108"/>
          </a:xfrm>
          <a:prstGeom prst="rect">
            <a:avLst/>
          </a:prstGeom>
          <a:noFill/>
        </p:spPr>
        <p:txBody>
          <a:bodyPr wrap="none" rtlCol="0">
            <a:spAutoFit/>
          </a:bodyPr>
          <a:lstStyle/>
          <a:p>
            <a:r>
              <a:rPr lang="es-MX" sz="1400" b="1" u="sng" dirty="0" err="1">
                <a:solidFill>
                  <a:srgbClr val="002060"/>
                </a:solidFill>
                <a:effectLst>
                  <a:outerShdw blurRad="38100" dist="38100" dir="2700000" algn="tl">
                    <a:srgbClr val="000000">
                      <a:alpha val="43137"/>
                    </a:srgbClr>
                  </a:outerShdw>
                </a:effectLst>
              </a:rPr>
              <a:t>Linkedin</a:t>
            </a:r>
            <a:r>
              <a:rPr lang="es-MX" sz="1400" b="1" u="sng" dirty="0">
                <a:solidFill>
                  <a:srgbClr val="002060"/>
                </a:solidFill>
                <a:effectLst>
                  <a:outerShdw blurRad="38100" dist="38100" dir="2700000" algn="tl">
                    <a:srgbClr val="000000">
                      <a:alpha val="43137"/>
                    </a:srgbClr>
                  </a:outerShdw>
                </a:effectLst>
              </a:rPr>
              <a:t>: </a:t>
            </a:r>
            <a:r>
              <a:rPr lang="es-MX" sz="1200" dirty="0">
                <a:solidFill>
                  <a:srgbClr val="002060"/>
                </a:solidFill>
                <a:effectLst>
                  <a:outerShdw blurRad="38100" dist="38100" dir="2700000" algn="tl">
                    <a:srgbClr val="000000">
                      <a:alpha val="43137"/>
                    </a:srgbClr>
                  </a:outerShdw>
                </a:effectLst>
              </a:rPr>
              <a:t>	ASUG </a:t>
            </a:r>
            <a:r>
              <a:rPr lang="es-MX" sz="1200" dirty="0" err="1">
                <a:solidFill>
                  <a:srgbClr val="002060"/>
                </a:solidFill>
                <a:effectLst>
                  <a:outerShdw blurRad="38100" dist="38100" dir="2700000" algn="tl">
                    <a:srgbClr val="000000">
                      <a:alpha val="43137"/>
                    </a:srgbClr>
                  </a:outerShdw>
                </a:effectLst>
              </a:rPr>
              <a:t>Mexico</a:t>
            </a:r>
            <a:r>
              <a:rPr lang="es-MX" sz="1200" dirty="0">
                <a:solidFill>
                  <a:srgbClr val="002060"/>
                </a:solidFill>
                <a:effectLst>
                  <a:outerShdw blurRad="38100" dist="38100" dir="2700000" algn="tl">
                    <a:srgbClr val="000000">
                      <a:alpha val="43137"/>
                    </a:srgbClr>
                  </a:outerShdw>
                </a:effectLst>
              </a:rPr>
              <a:t> (Grupo)</a:t>
            </a:r>
          </a:p>
          <a:p>
            <a:r>
              <a:rPr lang="es-MX" sz="1200" dirty="0">
                <a:solidFill>
                  <a:srgbClr val="002060"/>
                </a:solidFill>
                <a:effectLst>
                  <a:outerShdw blurRad="38100" dist="38100" dir="2700000" algn="tl">
                    <a:srgbClr val="000000">
                      <a:alpha val="43137"/>
                    </a:srgbClr>
                  </a:outerShdw>
                </a:effectLst>
              </a:rPr>
              <a:t>		ASUG </a:t>
            </a:r>
            <a:r>
              <a:rPr lang="es-MX" sz="1200" dirty="0" err="1">
                <a:solidFill>
                  <a:srgbClr val="002060"/>
                </a:solidFill>
                <a:effectLst>
                  <a:outerShdw blurRad="38100" dist="38100" dir="2700000" algn="tl">
                    <a:srgbClr val="000000">
                      <a:alpha val="43137"/>
                    </a:srgbClr>
                  </a:outerShdw>
                </a:effectLst>
              </a:rPr>
              <a:t>Mexico</a:t>
            </a:r>
            <a:r>
              <a:rPr lang="es-MX" sz="1200" dirty="0">
                <a:solidFill>
                  <a:srgbClr val="002060"/>
                </a:solidFill>
                <a:effectLst>
                  <a:outerShdw blurRad="38100" dist="38100" dir="2700000" algn="tl">
                    <a:srgbClr val="000000">
                      <a:alpha val="43137"/>
                    </a:srgbClr>
                  </a:outerShdw>
                </a:effectLst>
              </a:rPr>
              <a:t> (Empresa)</a:t>
            </a:r>
          </a:p>
          <a:p>
            <a:r>
              <a:rPr lang="es-MX" sz="1200" dirty="0">
                <a:solidFill>
                  <a:srgbClr val="002060"/>
                </a:solidFill>
                <a:effectLst>
                  <a:outerShdw blurRad="38100" dist="38100" dir="2700000" algn="tl">
                    <a:srgbClr val="000000">
                      <a:alpha val="43137"/>
                    </a:srgbClr>
                  </a:outerShdw>
                </a:effectLst>
              </a:rPr>
              <a:t>		ASUGMX Grupo de Interés “Gestión de Proyectos”</a:t>
            </a:r>
          </a:p>
        </p:txBody>
      </p:sp>
      <p:sp>
        <p:nvSpPr>
          <p:cNvPr id="20" name="CuadroTexto 19"/>
          <p:cNvSpPr txBox="1"/>
          <p:nvPr/>
        </p:nvSpPr>
        <p:spPr>
          <a:xfrm>
            <a:off x="5897674" y="4039066"/>
            <a:ext cx="2026196" cy="461665"/>
          </a:xfrm>
          <a:prstGeom prst="rect">
            <a:avLst/>
          </a:prstGeom>
          <a:noFill/>
        </p:spPr>
        <p:txBody>
          <a:bodyPr wrap="none" rtlCol="0">
            <a:spAutoFit/>
          </a:bodyPr>
          <a:lstStyle/>
          <a:p>
            <a:r>
              <a:rPr lang="es-MX" sz="1200" dirty="0">
                <a:solidFill>
                  <a:srgbClr val="002060"/>
                </a:solidFill>
                <a:effectLst>
                  <a:outerShdw blurRad="38100" dist="38100" dir="2700000" algn="tl">
                    <a:srgbClr val="000000">
                      <a:alpha val="43137"/>
                    </a:srgbClr>
                  </a:outerShdw>
                </a:effectLst>
              </a:rPr>
              <a:t>Twitter: </a:t>
            </a:r>
            <a:r>
              <a:rPr lang="es-MX" sz="1200" dirty="0">
                <a:solidFill>
                  <a:srgbClr val="002060"/>
                </a:solidFill>
                <a:effectLst>
                  <a:outerShdw blurRad="38100" dist="38100" dir="2700000" algn="tl">
                    <a:srgbClr val="000000">
                      <a:alpha val="43137"/>
                    </a:srgbClr>
                  </a:outerShdw>
                </a:effectLst>
                <a:hlinkClick r:id="rId9"/>
              </a:rPr>
              <a:t>@ASUGMEX</a:t>
            </a:r>
            <a:endParaRPr lang="es-MX" sz="1200" dirty="0">
              <a:solidFill>
                <a:srgbClr val="002060"/>
              </a:solidFill>
              <a:effectLst>
                <a:outerShdw blurRad="38100" dist="38100" dir="2700000" algn="tl">
                  <a:srgbClr val="000000">
                    <a:alpha val="43137"/>
                  </a:srgbClr>
                </a:outerShdw>
              </a:effectLst>
            </a:endParaRPr>
          </a:p>
          <a:p>
            <a:r>
              <a:rPr lang="es-MX" sz="1200" dirty="0" err="1">
                <a:solidFill>
                  <a:srgbClr val="002060"/>
                </a:solidFill>
                <a:effectLst>
                  <a:outerShdw blurRad="38100" dist="38100" dir="2700000" algn="tl">
                    <a:srgbClr val="000000">
                      <a:alpha val="43137"/>
                    </a:srgbClr>
                  </a:outerShdw>
                </a:effectLst>
              </a:rPr>
              <a:t>Twtter</a:t>
            </a:r>
            <a:r>
              <a:rPr lang="es-MX" sz="1200" dirty="0">
                <a:solidFill>
                  <a:srgbClr val="002060"/>
                </a:solidFill>
                <a:effectLst>
                  <a:outerShdw blurRad="38100" dist="38100" dir="2700000" algn="tl">
                    <a:srgbClr val="000000">
                      <a:alpha val="43137"/>
                    </a:srgbClr>
                  </a:outerShdw>
                </a:effectLst>
              </a:rPr>
              <a:t>: </a:t>
            </a:r>
            <a:r>
              <a:rPr lang="es-MX" sz="1200" dirty="0">
                <a:solidFill>
                  <a:srgbClr val="002060"/>
                </a:solidFill>
                <a:effectLst>
                  <a:outerShdw blurRad="38100" dist="38100" dir="2700000" algn="tl">
                    <a:srgbClr val="000000">
                      <a:alpha val="43137"/>
                    </a:srgbClr>
                  </a:outerShdw>
                </a:effectLst>
                <a:hlinkClick r:id="rId10"/>
              </a:rPr>
              <a:t>@SIG_PM_ASUGMX</a:t>
            </a:r>
            <a:r>
              <a:rPr lang="es-MX" sz="1200" dirty="0">
                <a:solidFill>
                  <a:srgbClr val="00206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104256404"/>
      </p:ext>
    </p:extLst>
  </p:cSld>
  <p:clrMapOvr>
    <a:masterClrMapping/>
  </p:clrMapOvr>
  <p:transition xmlns:p14="http://schemas.microsoft.com/office/powerpoint/2010/main" spd="slow" advTm="15612">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732" y="482159"/>
            <a:ext cx="6024886" cy="1877437"/>
          </a:xfrm>
          <a:prstGeom prst="rect">
            <a:avLst/>
          </a:prstGeom>
          <a:noFill/>
        </p:spPr>
        <p:txBody>
          <a:bodyPr wrap="square" rtlCol="0">
            <a:spAutoFit/>
          </a:bodyPr>
          <a:lstStyle/>
          <a:p>
            <a:pPr algn="ctr"/>
            <a:r>
              <a:rPr lang="es-MX" sz="3200" b="1" dirty="0">
                <a:solidFill>
                  <a:schemeClr val="bg1"/>
                </a:solidFill>
                <a:latin typeface="Verdana" panose="020B0604030504040204" pitchFamily="34" charset="0"/>
                <a:ea typeface="Verdana" panose="020B0604030504040204" pitchFamily="34" charset="0"/>
                <a:cs typeface="Verdana" panose="020B0604030504040204" pitchFamily="34" charset="0"/>
              </a:rPr>
              <a:t>¿ PREGUNTAS ?</a:t>
            </a:r>
          </a:p>
          <a:p>
            <a:endParaRPr lang="es-MX"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s-MX"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s-MX" sz="2800"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8976" y="1184568"/>
            <a:ext cx="1811420" cy="1811420"/>
          </a:xfrm>
          <a:prstGeom prst="rect">
            <a:avLst/>
          </a:prstGeom>
        </p:spPr>
      </p:pic>
      <p:sp>
        <p:nvSpPr>
          <p:cNvPr id="4" name="CuadroTexto 1"/>
          <p:cNvSpPr txBox="1"/>
          <p:nvPr/>
        </p:nvSpPr>
        <p:spPr>
          <a:xfrm>
            <a:off x="5752435" y="2915401"/>
            <a:ext cx="2572434" cy="1692771"/>
          </a:xfrm>
          <a:prstGeom prst="rect">
            <a:avLst/>
          </a:prstGeom>
          <a:noFill/>
        </p:spPr>
        <p:txBody>
          <a:bodyPr wrap="none" rtlCol="0">
            <a:spAutoFit/>
          </a:bodyPr>
          <a:lstStyle/>
          <a:p>
            <a:pPr algn="ctr"/>
            <a:r>
              <a:rPr lang="es-MX" sz="3200" b="1" dirty="0">
                <a:solidFill>
                  <a:schemeClr val="bg1"/>
                </a:solidFill>
              </a:rPr>
              <a:t>¡ GRACIAS !</a:t>
            </a:r>
          </a:p>
          <a:p>
            <a:pPr algn="ctr"/>
            <a:endParaRPr lang="es-MX" sz="2400" dirty="0">
              <a:solidFill>
                <a:schemeClr val="bg1"/>
              </a:solidFill>
            </a:endParaRPr>
          </a:p>
          <a:p>
            <a:pPr algn="ctr"/>
            <a:r>
              <a:rPr lang="es-MX" sz="2400" dirty="0">
                <a:solidFill>
                  <a:srgbClr val="FFFF00"/>
                </a:solidFill>
                <a:hlinkClick r:id="rId4"/>
              </a:rPr>
              <a:t>contacto@asug.mx</a:t>
            </a:r>
          </a:p>
          <a:p>
            <a:pPr algn="ctr"/>
            <a:endParaRPr lang="es-MX" sz="2400" dirty="0">
              <a:solidFill>
                <a:schemeClr val="bg1"/>
              </a:solidFill>
            </a:endParaRPr>
          </a:p>
        </p:txBody>
      </p:sp>
      <p:sp>
        <p:nvSpPr>
          <p:cNvPr id="6" name="CuadroTexto 2"/>
          <p:cNvSpPr txBox="1"/>
          <p:nvPr/>
        </p:nvSpPr>
        <p:spPr>
          <a:xfrm>
            <a:off x="5992154" y="4531337"/>
            <a:ext cx="1909882" cy="400110"/>
          </a:xfrm>
          <a:prstGeom prst="rect">
            <a:avLst/>
          </a:prstGeom>
          <a:noFill/>
        </p:spPr>
        <p:txBody>
          <a:bodyPr wrap="none" rtlCol="0">
            <a:spAutoFit/>
          </a:bodyPr>
          <a:lstStyle/>
          <a:p>
            <a:r>
              <a:rPr lang="es-MX" sz="2000" b="1" dirty="0">
                <a:solidFill>
                  <a:srgbClr val="002060"/>
                </a:solidFill>
              </a:rPr>
              <a:t>http://asug.mx/</a:t>
            </a:r>
          </a:p>
        </p:txBody>
      </p:sp>
      <p:pic>
        <p:nvPicPr>
          <p:cNvPr id="7" name="Picture 8" descr="https://g.twimg.com/Twitter_logo_blue.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3834" y="2515750"/>
            <a:ext cx="418345" cy="340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upload.wikimedia.org/wikipedia/commons/thumb/c/ca/LinkedIn_logo_initials.png/768px-LinkedIn_logo_initials.pn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20798" y="2419136"/>
            <a:ext cx="436726" cy="43672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922372" y="1743034"/>
            <a:ext cx="4322924" cy="646331"/>
          </a:xfrm>
          <a:prstGeom prst="rect">
            <a:avLst/>
          </a:prstGeom>
          <a:noFill/>
        </p:spPr>
        <p:txBody>
          <a:bodyPr wrap="square" rtlCol="0">
            <a:spAutoFit/>
          </a:bodyPr>
          <a:lstStyle/>
          <a:p>
            <a:pPr algn="ctr"/>
            <a:r>
              <a:rPr lang="es-MX" dirty="0" err="1">
                <a:solidFill>
                  <a:schemeClr val="bg1">
                    <a:lumMod val="95000"/>
                  </a:schemeClr>
                </a:solidFill>
              </a:rPr>
              <a:t>Linkedin</a:t>
            </a:r>
            <a:r>
              <a:rPr lang="es-MX" dirty="0">
                <a:solidFill>
                  <a:schemeClr val="bg1">
                    <a:lumMod val="95000"/>
                  </a:schemeClr>
                </a:solidFill>
              </a:rPr>
              <a:t>: ASUG México</a:t>
            </a:r>
          </a:p>
          <a:p>
            <a:pPr algn="ctr"/>
            <a:r>
              <a:rPr lang="es-MX" dirty="0">
                <a:solidFill>
                  <a:schemeClr val="bg1">
                    <a:lumMod val="95000"/>
                  </a:schemeClr>
                </a:solidFill>
              </a:rPr>
              <a:t>Twitter: @ASUGMEX</a:t>
            </a:r>
          </a:p>
        </p:txBody>
      </p:sp>
    </p:spTree>
    <p:extLst>
      <p:ext uri="{BB962C8B-B14F-4D97-AF65-F5344CB8AC3E}">
        <p14:creationId xmlns:p14="http://schemas.microsoft.com/office/powerpoint/2010/main" val="2424894417"/>
      </p:ext>
    </p:extLst>
  </p:cSld>
  <p:clrMapOvr>
    <a:masterClrMapping/>
  </p:clrMapOvr>
  <mc:AlternateContent xmlns:mc="http://schemas.openxmlformats.org/markup-compatibility/2006" xmlns:p14="http://schemas.microsoft.com/office/powerpoint/2010/main">
    <mc:Choice Requires="p14">
      <p:transition p14:dur="0" advClick="0" advTm="12521"/>
    </mc:Choice>
    <mc:Fallback xmlns="">
      <p:transition advClick="0" advTm="125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1515850" y="550086"/>
            <a:ext cx="6477000" cy="4489326"/>
          </a:xfrm>
        </p:spPr>
        <p:txBody>
          <a:bodyPr>
            <a:noAutofit/>
          </a:bodyPr>
          <a:lstStyle/>
          <a:p>
            <a:pPr marL="0" indent="0" algn="ctr">
              <a:buNone/>
            </a:pPr>
            <a:r>
              <a:rPr lang="en-US" sz="2800" dirty="0"/>
              <a:t>Contact Us Today</a:t>
            </a:r>
            <a:br>
              <a:rPr lang="en-US" sz="2800" dirty="0"/>
            </a:br>
            <a:r>
              <a:rPr lang="en-US" sz="2800" dirty="0">
                <a:hlinkClick r:id="rId2"/>
              </a:rPr>
              <a:t>info@invoicewareint.com</a:t>
            </a:r>
            <a:endParaRPr lang="en-US" sz="2800" dirty="0"/>
          </a:p>
          <a:p>
            <a:pPr marL="0" indent="0" algn="ctr">
              <a:buNone/>
            </a:pPr>
            <a:endParaRPr lang="en-US" sz="1600" dirty="0"/>
          </a:p>
          <a:p>
            <a:pPr marL="0" indent="0" algn="ctr">
              <a:buNone/>
            </a:pPr>
            <a:r>
              <a:rPr lang="en-US" sz="2800" dirty="0"/>
              <a:t>Learn more and register for these webinars and on demand replays at:</a:t>
            </a:r>
          </a:p>
          <a:p>
            <a:pPr marL="0" indent="0" algn="ctr">
              <a:buNone/>
            </a:pPr>
            <a:r>
              <a:rPr lang="en-US" sz="2800" dirty="0"/>
              <a:t> </a:t>
            </a:r>
            <a:r>
              <a:rPr lang="en-US" sz="2000" u="sng" dirty="0">
                <a:hlinkClick r:id="rId3"/>
              </a:rPr>
              <a:t>http://www.invoicewareint.com/upcoming-events</a:t>
            </a:r>
            <a:endParaRPr lang="en-US" sz="2000" dirty="0"/>
          </a:p>
          <a:p>
            <a:pPr marL="0" indent="0" algn="ctr">
              <a:buNone/>
            </a:pPr>
            <a:endParaRPr lang="en-US" sz="1600" dirty="0"/>
          </a:p>
          <a:p>
            <a:pPr marL="297180" indent="0" algn="ctr">
              <a:buNone/>
            </a:pPr>
            <a:endParaRPr lang="en-US" sz="1600" dirty="0">
              <a:solidFill>
                <a:srgbClr val="114165"/>
              </a:solidFill>
            </a:endParaRPr>
          </a:p>
        </p:txBody>
      </p:sp>
    </p:spTree>
    <p:extLst>
      <p:ext uri="{BB962C8B-B14F-4D97-AF65-F5344CB8AC3E}">
        <p14:creationId xmlns:p14="http://schemas.microsoft.com/office/powerpoint/2010/main" val="96067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267285" y="530312"/>
            <a:ext cx="3263651"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bmk="_MailAutoSig">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Ma. Elena Guti</a:t>
            </a:r>
            <a:r>
              <a:rPr kumimoji="0" lang="es-MX" altLang="es-MX" sz="1200" b="1" i="0" u="none" strike="noStrike" cap="none" normalizeH="0" baseline="0" dirty="0" bmk="_MailAutoSig">
                <a:ln>
                  <a:noFill/>
                </a:ln>
                <a:solidFill>
                  <a:srgbClr val="002060"/>
                </a:solidFill>
                <a:effectLst/>
                <a:latin typeface="Calibri" panose="020F0502020204030204" pitchFamily="34" charset="0"/>
                <a:ea typeface="Arial Unicode MS" panose="020B0604020202020204" pitchFamily="34" charset="-128"/>
                <a:cs typeface="Arial Unicode MS" panose="020B0604020202020204" pitchFamily="34" charset="-128"/>
              </a:rPr>
              <a:t>é</a:t>
            </a:r>
            <a:r>
              <a:rPr kumimoji="0" lang="es-MX" altLang="es-MX" sz="1200" b="1" i="0" u="none" strike="noStrike" cap="none" normalizeH="0" baseline="0" dirty="0" bmk="_MailAutoSig">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rrez L.</a:t>
            </a:r>
            <a:endParaRPr kumimoji="0" lang="es-MX" altLang="es-MX" sz="1200" b="0" i="0" u="none" strike="noStrike" cap="none" normalizeH="0" baseline="0" dirty="0" bmk="_MailAutoSig">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MailAutoSig">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Directora General</a:t>
            </a:r>
            <a:endParaRPr kumimoji="0" lang="es-MX" altLang="es-MX" sz="1050" b="0" i="0" u="none" strike="noStrike" cap="none" normalizeH="0" baseline="0" dirty="0" bmk="_MailAutoSig">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MailAutoSig">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ASUG M</a:t>
            </a:r>
            <a:r>
              <a:rPr kumimoji="0" lang="es-MX" altLang="es-MX" sz="1100" b="0" i="0" u="none" strike="noStrike" cap="none" normalizeH="0" baseline="0" dirty="0" bmk="_MailAutoSig">
                <a:ln>
                  <a:noFill/>
                </a:ln>
                <a:solidFill>
                  <a:srgbClr val="002060"/>
                </a:solidFill>
                <a:effectLst/>
                <a:latin typeface="Calibri" panose="020F0502020204030204" pitchFamily="34" charset="0"/>
                <a:ea typeface="Arial Unicode MS" panose="020B0604020202020204" pitchFamily="34" charset="-128"/>
                <a:cs typeface="Arial Unicode MS" panose="020B0604020202020204" pitchFamily="34" charset="-128"/>
              </a:rPr>
              <a:t>é</a:t>
            </a:r>
            <a:r>
              <a:rPr kumimoji="0" lang="es-MX" altLang="es-MX" sz="1100" b="0" i="0" u="none" strike="noStrike" cap="none" normalizeH="0" baseline="0" dirty="0" bmk="_MailAutoSig">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xico</a:t>
            </a:r>
            <a:endParaRPr kumimoji="0" lang="es-MX" altLang="es-MX" sz="1050" b="0" i="0" u="none" strike="noStrike" cap="none" normalizeH="0" baseline="0" dirty="0" bmk="_MailAutoSig">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MailAutoSig">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E. </a:t>
            </a:r>
            <a:r>
              <a:rPr kumimoji="0" lang="es-MX" altLang="es-MX" sz="1100" b="0" i="0" u="none" strike="noStrike" cap="none" normalizeH="0" baseline="0" dirty="0" bmk="_MailAutoSig">
                <a:ln>
                  <a:noFill/>
                </a:ln>
                <a:solidFill>
                  <a:srgbClr val="0563C1"/>
                </a:solidFill>
                <a:effectLst/>
                <a:latin typeface="Arial Unicode MS" panose="020B0604020202020204" pitchFamily="34" charset="-128"/>
                <a:ea typeface="Arial Unicode MS" panose="020B0604020202020204" pitchFamily="34" charset="-128"/>
                <a:cs typeface="Arial Unicode MS" panose="020B0604020202020204" pitchFamily="34" charset="-128"/>
                <a:hlinkClick r:id="rId2"/>
              </a:rPr>
              <a:t>malena.gutierrez@asug.mx</a:t>
            </a:r>
            <a:endParaRPr kumimoji="0" lang="es-MX" altLang="es-MX" sz="1050" b="0" i="0" u="none" strike="noStrike" cap="none" normalizeH="0" baseline="0" dirty="0" bmk="_MailAutoSig">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MailAutoSig">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T. (+521) 55 41 12 22 87</a:t>
            </a:r>
            <a:endParaRPr kumimoji="0" lang="es-MX" altLang="es-MX" sz="1050" b="0" i="0" u="none" strike="noStrike" cap="none" normalizeH="0" baseline="0" dirty="0" bmk="_MailAutoSig">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MailAutoSig">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hlinkClick r:id="rId3"/>
              </a:rPr>
              <a:t>http://asug.mx</a:t>
            </a:r>
            <a:r>
              <a:rPr kumimoji="0" lang="es-MX" altLang="es-MX" sz="1100" b="0" i="0" u="none" strike="noStrike" cap="none" normalizeH="0" baseline="0" dirty="0" bmk="_MailAutoSig">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s-MX" altLang="es-MX"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b="0" i="0" u="none" strike="noStrike" cap="none" normalizeH="0" baseline="0" dirty="0">
              <a:ln>
                <a:noFill/>
              </a:ln>
              <a:solidFill>
                <a:schemeClr val="tx1"/>
              </a:solidFill>
              <a:effectLst/>
              <a:latin typeface="Arial" panose="020B0604020202020204" pitchFamily="34" charset="0"/>
            </a:endParaRPr>
          </a:p>
        </p:txBody>
      </p:sp>
      <p:sp>
        <p:nvSpPr>
          <p:cNvPr id="5" name="Rectangle 4">
            <a:hlinkClick r:id="rId4"/>
          </p:cNvPr>
          <p:cNvSpPr>
            <a:spLocks noChangeArrowheads="1"/>
          </p:cNvSpPr>
          <p:nvPr/>
        </p:nvSpPr>
        <p:spPr bwMode="auto">
          <a:xfrm>
            <a:off x="3593804" y="15488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 b="0" i="0" u="none" strike="noStrike" cap="none" normalizeH="0" baseline="0" bmk="_MailAutoSig">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6" name="Rectangle 5">
            <a:hlinkClick r:id="rId5"/>
          </p:cNvPr>
          <p:cNvSpPr>
            <a:spLocks noChangeArrowheads="1"/>
          </p:cNvSpPr>
          <p:nvPr/>
        </p:nvSpPr>
        <p:spPr bwMode="auto">
          <a:xfrm>
            <a:off x="3593804" y="20060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bmk="_MailAutoSig">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7" name="CuadroTexto 6"/>
          <p:cNvSpPr txBox="1"/>
          <p:nvPr/>
        </p:nvSpPr>
        <p:spPr>
          <a:xfrm>
            <a:off x="1745672" y="2012557"/>
            <a:ext cx="2815936" cy="646331"/>
          </a:xfrm>
          <a:prstGeom prst="rect">
            <a:avLst/>
          </a:prstGeom>
          <a:noFill/>
        </p:spPr>
        <p:txBody>
          <a:bodyPr wrap="square" rtlCol="0">
            <a:spAutoFit/>
          </a:bodyPr>
          <a:lstStyle/>
          <a:p>
            <a:r>
              <a:rPr lang="es-MX" sz="3600" dirty="0">
                <a:solidFill>
                  <a:schemeClr val="bg1"/>
                </a:solidFill>
              </a:rPr>
              <a:t>Contactos</a:t>
            </a:r>
          </a:p>
        </p:txBody>
      </p:sp>
      <p:sp>
        <p:nvSpPr>
          <p:cNvPr id="8" name="Rectangle 8"/>
          <p:cNvSpPr>
            <a:spLocks noChangeArrowheads="1"/>
          </p:cNvSpPr>
          <p:nvPr/>
        </p:nvSpPr>
        <p:spPr bwMode="auto">
          <a:xfrm>
            <a:off x="5267285" y="2029376"/>
            <a:ext cx="26575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Lourdes Sánchez Alcalá</a:t>
            </a:r>
            <a:endParaRPr kumimoji="0" lang="es-MX" altLang="es-MX" sz="9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1100" dirty="0" bmk="_MailAutoSig">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Coordinadora Administrativa</a:t>
            </a: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1100" dirty="0" bmk="_MailAutoSig">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ASUG México</a:t>
            </a: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1100" dirty="0" bmk="_MailAutoSig">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a:t>
            </a:r>
            <a:r>
              <a:rPr kumimoji="0" lang="es-MX" altLang="es-MX" sz="1200" b="0" i="0" u="none" strike="noStrike" cap="none" normalizeH="0" baseline="0" dirty="0">
                <a:ln>
                  <a:noFill/>
                </a:ln>
                <a:solidFill>
                  <a:srgbClr val="1F3864"/>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s-MX" altLang="es-MX" sz="1200" b="0" i="0" u="none" strike="noStrike" cap="none" normalizeH="0" baseline="0" dirty="0">
                <a:ln>
                  <a:noFill/>
                </a:ln>
                <a:solidFill>
                  <a:srgbClr val="1F3864"/>
                </a:solidFill>
                <a:effectLst/>
                <a:latin typeface="Arial Unicode MS" panose="020B0604020202020204" pitchFamily="34" charset="-128"/>
                <a:ea typeface="Arial Unicode MS" panose="020B0604020202020204" pitchFamily="34" charset="-128"/>
                <a:cs typeface="Arial Unicode MS" panose="020B0604020202020204" pitchFamily="34" charset="-128"/>
                <a:hlinkClick r:id="rId6"/>
              </a:rPr>
              <a:t>lourdes.sanchez@asug.mx</a:t>
            </a:r>
            <a:endParaRPr kumimoji="0" lang="es-MX" altLang="es-MX"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rgbClr val="1F3864"/>
                </a:solidFill>
                <a:effectLst/>
                <a:latin typeface="Arial Unicode MS" panose="020B0604020202020204" pitchFamily="34" charset="-128"/>
                <a:ea typeface="Arial Unicode MS" panose="020B0604020202020204" pitchFamily="34" charset="-128"/>
                <a:cs typeface="Arial Unicode MS" panose="020B0604020202020204" pitchFamily="34" charset="-128"/>
                <a:hlinkClick r:id="rId3"/>
              </a:rPr>
              <a:t>http://asug.mx</a:t>
            </a:r>
            <a:r>
              <a:rPr kumimoji="0" lang="es-MX" altLang="es-MX" sz="1200" b="0" i="0" u="none" strike="noStrike" cap="none" normalizeH="0" baseline="0" dirty="0">
                <a:ln>
                  <a:noFill/>
                </a:ln>
                <a:solidFill>
                  <a:srgbClr val="1F3864"/>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s-MX" altLang="es-MX"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5267285" y="33768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5267285" y="38340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1" name="Picture 8" descr="https://g.twimg.com/Twitter_logo_blue.png">
            <a:hlinkClick r:id="rId4"/>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18816" y="4383584"/>
            <a:ext cx="418345" cy="3401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upload.wikimedia.org/wikipedia/commons/thumb/c/ca/LinkedIn_logo_initials.png/768px-LinkedIn_logo_initials.png">
            <a:hlinkClick r:id="rId5"/>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5780" y="4286970"/>
            <a:ext cx="436726" cy="436726"/>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4257354" y="3610868"/>
            <a:ext cx="4322924" cy="646331"/>
          </a:xfrm>
          <a:prstGeom prst="rect">
            <a:avLst/>
          </a:prstGeom>
          <a:noFill/>
        </p:spPr>
        <p:txBody>
          <a:bodyPr wrap="square" rtlCol="0">
            <a:spAutoFit/>
          </a:bodyPr>
          <a:lstStyle/>
          <a:p>
            <a:pPr algn="ctr"/>
            <a:r>
              <a:rPr lang="es-MX" dirty="0" err="1">
                <a:solidFill>
                  <a:schemeClr val="bg1">
                    <a:lumMod val="95000"/>
                  </a:schemeClr>
                </a:solidFill>
              </a:rPr>
              <a:t>Linkedin</a:t>
            </a:r>
            <a:r>
              <a:rPr lang="es-MX" dirty="0">
                <a:solidFill>
                  <a:schemeClr val="bg1">
                    <a:lumMod val="95000"/>
                  </a:schemeClr>
                </a:solidFill>
              </a:rPr>
              <a:t>: ASUG México</a:t>
            </a:r>
          </a:p>
          <a:p>
            <a:pPr algn="ctr"/>
            <a:r>
              <a:rPr lang="es-MX" dirty="0">
                <a:solidFill>
                  <a:schemeClr val="bg1">
                    <a:lumMod val="95000"/>
                  </a:schemeClr>
                </a:solidFill>
              </a:rPr>
              <a:t>Twitter: @ASUGMEX</a:t>
            </a:r>
          </a:p>
        </p:txBody>
      </p:sp>
    </p:spTree>
    <p:extLst>
      <p:ext uri="{BB962C8B-B14F-4D97-AF65-F5344CB8AC3E}">
        <p14:creationId xmlns:p14="http://schemas.microsoft.com/office/powerpoint/2010/main" val="1597797164"/>
      </p:ext>
    </p:extLst>
  </p:cSld>
  <p:clrMapOvr>
    <a:masterClrMapping/>
  </p:clrMapOvr>
  <p:transition xmlns:p14="http://schemas.microsoft.com/office/powerpoint/2010/main" spd="slow" advTm="16447">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6645464" cy="857250"/>
          </a:xfrm>
        </p:spPr>
        <p:txBody>
          <a:bodyPr>
            <a:normAutofit/>
          </a:bodyPr>
          <a:lstStyle/>
          <a:p>
            <a:r>
              <a:rPr lang="en-US" sz="2700" dirty="0"/>
              <a:t>Latin America E-Invoicing &amp; Reporting</a:t>
            </a:r>
            <a:r>
              <a:rPr lang="en-US" dirty="0"/>
              <a:t/>
            </a:r>
            <a:br>
              <a:rPr lang="en-US" dirty="0"/>
            </a:br>
            <a:r>
              <a:rPr lang="en-US" sz="2200" b="0" dirty="0"/>
              <a:t>El </a:t>
            </a:r>
            <a:r>
              <a:rPr lang="en-US" sz="2200" b="0" dirty="0" err="1"/>
              <a:t>objetivo</a:t>
            </a:r>
            <a:r>
              <a:rPr lang="en-US" sz="2200" b="0" dirty="0"/>
              <a:t> </a:t>
            </a:r>
            <a:r>
              <a:rPr lang="en-US" sz="2200" b="0" dirty="0" err="1"/>
              <a:t>es</a:t>
            </a:r>
            <a:r>
              <a:rPr lang="en-US" sz="2200" b="0" dirty="0"/>
              <a:t> </a:t>
            </a:r>
            <a:r>
              <a:rPr lang="en-US" sz="2200" b="0" dirty="0" err="1"/>
              <a:t>Maximizar</a:t>
            </a:r>
            <a:r>
              <a:rPr lang="en-US" sz="2200" b="0" dirty="0"/>
              <a:t> la </a:t>
            </a:r>
            <a:r>
              <a:rPr lang="en-US" sz="2200" b="0" dirty="0" err="1"/>
              <a:t>Recaudación</a:t>
            </a:r>
            <a:endParaRPr lang="es-MX" sz="2200" dirty="0"/>
          </a:p>
        </p:txBody>
      </p:sp>
      <p:sp>
        <p:nvSpPr>
          <p:cNvPr id="3" name="TextBox 6"/>
          <p:cNvSpPr txBox="1"/>
          <p:nvPr/>
        </p:nvSpPr>
        <p:spPr>
          <a:xfrm>
            <a:off x="1120346" y="1073662"/>
            <a:ext cx="7017690" cy="646331"/>
          </a:xfrm>
          <a:prstGeom prst="rect">
            <a:avLst/>
          </a:prstGeom>
          <a:noFill/>
        </p:spPr>
        <p:txBody>
          <a:bodyPr wrap="none" rtlCol="0">
            <a:spAutoFit/>
          </a:bodyPr>
          <a:lstStyle/>
          <a:p>
            <a:r>
              <a:rPr lang="en-US" b="1" dirty="0">
                <a:solidFill>
                  <a:srgbClr val="FF0000"/>
                </a:solidFill>
                <a:latin typeface="Calibri" panose="020F0502020204030204" pitchFamily="34" charset="0"/>
              </a:rPr>
              <a:t>LA EVACIÓN DE IMPUESTOS RONDA ENTRE 25 A 50% DEL POTENCIAL </a:t>
            </a:r>
          </a:p>
          <a:p>
            <a:pPr algn="ctr"/>
            <a:r>
              <a:rPr lang="en-US" b="1" dirty="0">
                <a:solidFill>
                  <a:srgbClr val="FF0000"/>
                </a:solidFill>
                <a:latin typeface="Calibri" panose="020F0502020204030204" pitchFamily="34" charset="0"/>
              </a:rPr>
              <a:t>DE RECAUDACIÓN</a:t>
            </a:r>
          </a:p>
        </p:txBody>
      </p:sp>
      <p:pic>
        <p:nvPicPr>
          <p:cNvPr id="4" name="Picture 4"/>
          <p:cNvPicPr>
            <a:picLocks noChangeAspect="1"/>
          </p:cNvPicPr>
          <p:nvPr/>
        </p:nvPicPr>
        <p:blipFill>
          <a:blip r:embed="rId3"/>
          <a:stretch>
            <a:fillRect/>
          </a:stretch>
        </p:blipFill>
        <p:spPr>
          <a:xfrm>
            <a:off x="1383956" y="1719993"/>
            <a:ext cx="6509539" cy="1626217"/>
          </a:xfrm>
          <a:prstGeom prst="rect">
            <a:avLst/>
          </a:prstGeom>
        </p:spPr>
      </p:pic>
      <p:sp>
        <p:nvSpPr>
          <p:cNvPr id="5" name="Rectángulo 4"/>
          <p:cNvSpPr/>
          <p:nvPr/>
        </p:nvSpPr>
        <p:spPr>
          <a:xfrm>
            <a:off x="457199" y="3346209"/>
            <a:ext cx="8454493" cy="1246495"/>
          </a:xfrm>
          <a:prstGeom prst="rect">
            <a:avLst/>
          </a:prstGeom>
        </p:spPr>
        <p:txBody>
          <a:bodyPr wrap="square">
            <a:spAutoFit/>
          </a:bodyPr>
          <a:lstStyle/>
          <a:p>
            <a:pPr marL="297180" indent="0">
              <a:spcAft>
                <a:spcPts val="600"/>
              </a:spcAft>
              <a:buFont typeface="Wingdings" pitchFamily="2" charset="2"/>
              <a:buNone/>
            </a:pPr>
            <a:r>
              <a:rPr lang="en-US" sz="1400" b="1" dirty="0" err="1"/>
              <a:t>Importancia</a:t>
            </a:r>
            <a:r>
              <a:rPr lang="en-US" sz="1400" b="1" dirty="0"/>
              <a:t> de la </a:t>
            </a:r>
            <a:r>
              <a:rPr lang="en-US" sz="1400" b="1" dirty="0" err="1"/>
              <a:t>Recolección</a:t>
            </a:r>
            <a:r>
              <a:rPr lang="en-US" sz="1400" b="1" dirty="0"/>
              <a:t> del IVA </a:t>
            </a:r>
            <a:r>
              <a:rPr lang="en-US" sz="1400" b="1" dirty="0" err="1"/>
              <a:t>en</a:t>
            </a:r>
            <a:r>
              <a:rPr lang="en-US" sz="1400" b="1" dirty="0"/>
              <a:t> LATAM</a:t>
            </a:r>
          </a:p>
          <a:p>
            <a:pPr marL="582930" indent="-285750">
              <a:spcBef>
                <a:spcPts val="0"/>
              </a:spcBef>
              <a:buFont typeface="Wingdings" panose="05000000000000000000" pitchFamily="2" charset="2"/>
              <a:buChar char="§"/>
            </a:pPr>
            <a:r>
              <a:rPr lang="en-US" sz="1400" dirty="0" err="1">
                <a:solidFill>
                  <a:srgbClr val="114166"/>
                </a:solidFill>
                <a:hlinkClick r:id="rId4"/>
              </a:rPr>
              <a:t>Brasil</a:t>
            </a:r>
            <a:r>
              <a:rPr lang="en-US" sz="1400" dirty="0">
                <a:solidFill>
                  <a:srgbClr val="114166"/>
                </a:solidFill>
                <a:hlinkClick r:id="rId4"/>
              </a:rPr>
              <a:t> </a:t>
            </a:r>
            <a:r>
              <a:rPr lang="en-US" sz="1400" dirty="0" err="1">
                <a:solidFill>
                  <a:srgbClr val="114166"/>
                </a:solidFill>
                <a:hlinkClick r:id="rId4"/>
              </a:rPr>
              <a:t>NFe</a:t>
            </a:r>
            <a:r>
              <a:rPr lang="en-US" sz="1400" dirty="0">
                <a:solidFill>
                  <a:srgbClr val="114166"/>
                </a:solidFill>
                <a:hlinkClick r:id="rId4"/>
              </a:rPr>
              <a:t> </a:t>
            </a:r>
            <a:r>
              <a:rPr lang="en-US" sz="1400" dirty="0">
                <a:solidFill>
                  <a:srgbClr val="114166"/>
                </a:solidFill>
              </a:rPr>
              <a:t>– Les </a:t>
            </a:r>
            <a:r>
              <a:rPr lang="en-US" sz="1400" dirty="0" err="1">
                <a:solidFill>
                  <a:srgbClr val="114166"/>
                </a:solidFill>
              </a:rPr>
              <a:t>permitió</a:t>
            </a:r>
            <a:r>
              <a:rPr lang="en-US" sz="1400" dirty="0">
                <a:solidFill>
                  <a:srgbClr val="114166"/>
                </a:solidFill>
              </a:rPr>
              <a:t> </a:t>
            </a:r>
            <a:r>
              <a:rPr lang="en-US" sz="1400" dirty="0" err="1">
                <a:solidFill>
                  <a:srgbClr val="114166"/>
                </a:solidFill>
              </a:rPr>
              <a:t>recaudar</a:t>
            </a:r>
            <a:r>
              <a:rPr lang="en-US" sz="1400" dirty="0">
                <a:solidFill>
                  <a:srgbClr val="114166"/>
                </a:solidFill>
              </a:rPr>
              <a:t> ~58 </a:t>
            </a:r>
            <a:r>
              <a:rPr lang="en-US" sz="1400" dirty="0" err="1">
                <a:solidFill>
                  <a:srgbClr val="114166"/>
                </a:solidFill>
              </a:rPr>
              <a:t>Billiones</a:t>
            </a:r>
            <a:r>
              <a:rPr lang="en-US" sz="1400" dirty="0">
                <a:solidFill>
                  <a:srgbClr val="114166"/>
                </a:solidFill>
              </a:rPr>
              <a:t> USD </a:t>
            </a:r>
            <a:r>
              <a:rPr lang="en-US" sz="1400" dirty="0" err="1">
                <a:solidFill>
                  <a:srgbClr val="114166"/>
                </a:solidFill>
              </a:rPr>
              <a:t>en</a:t>
            </a:r>
            <a:r>
              <a:rPr lang="en-US" sz="1400" dirty="0">
                <a:solidFill>
                  <a:srgbClr val="114166"/>
                </a:solidFill>
              </a:rPr>
              <a:t> un solo </a:t>
            </a:r>
            <a:r>
              <a:rPr lang="en-US" sz="1400" dirty="0" err="1">
                <a:solidFill>
                  <a:srgbClr val="114166"/>
                </a:solidFill>
              </a:rPr>
              <a:t>año</a:t>
            </a:r>
            <a:r>
              <a:rPr lang="en-US" sz="1400" dirty="0">
                <a:solidFill>
                  <a:srgbClr val="114166"/>
                </a:solidFill>
              </a:rPr>
              <a:t> fiscal</a:t>
            </a:r>
          </a:p>
          <a:p>
            <a:pPr marL="582930" indent="-285750">
              <a:spcBef>
                <a:spcPts val="0"/>
              </a:spcBef>
              <a:buFont typeface="Wingdings" panose="05000000000000000000" pitchFamily="2" charset="2"/>
              <a:buChar char="§"/>
            </a:pPr>
            <a:r>
              <a:rPr lang="en-US" sz="1400" dirty="0">
                <a:solidFill>
                  <a:srgbClr val="114166"/>
                </a:solidFill>
                <a:hlinkClick r:id="rId5"/>
              </a:rPr>
              <a:t>México SAT </a:t>
            </a:r>
            <a:r>
              <a:rPr lang="en-US" sz="1400" dirty="0">
                <a:solidFill>
                  <a:srgbClr val="114166"/>
                </a:solidFill>
              </a:rPr>
              <a:t>– </a:t>
            </a:r>
            <a:r>
              <a:rPr lang="en-US" sz="1400" dirty="0" err="1">
                <a:solidFill>
                  <a:srgbClr val="114166"/>
                </a:solidFill>
              </a:rPr>
              <a:t>Incrementó</a:t>
            </a:r>
            <a:r>
              <a:rPr lang="en-US" sz="1400" dirty="0">
                <a:solidFill>
                  <a:srgbClr val="114166"/>
                </a:solidFill>
              </a:rPr>
              <a:t> la </a:t>
            </a:r>
            <a:r>
              <a:rPr lang="en-US" sz="1400" dirty="0" err="1">
                <a:solidFill>
                  <a:srgbClr val="114166"/>
                </a:solidFill>
              </a:rPr>
              <a:t>recolección</a:t>
            </a:r>
            <a:r>
              <a:rPr lang="en-US" sz="1400" dirty="0">
                <a:solidFill>
                  <a:srgbClr val="114166"/>
                </a:solidFill>
              </a:rPr>
              <a:t> del IVA </a:t>
            </a:r>
            <a:r>
              <a:rPr lang="en-US" sz="1400" dirty="0" err="1">
                <a:solidFill>
                  <a:srgbClr val="114166"/>
                </a:solidFill>
              </a:rPr>
              <a:t>en</a:t>
            </a:r>
            <a:r>
              <a:rPr lang="en-US" sz="1400" dirty="0">
                <a:solidFill>
                  <a:srgbClr val="114166"/>
                </a:solidFill>
              </a:rPr>
              <a:t> 34% (~5 </a:t>
            </a:r>
            <a:r>
              <a:rPr lang="en-US" sz="1400" dirty="0" err="1">
                <a:solidFill>
                  <a:srgbClr val="114166"/>
                </a:solidFill>
              </a:rPr>
              <a:t>Billiones</a:t>
            </a:r>
            <a:r>
              <a:rPr lang="en-US" sz="1400" dirty="0">
                <a:solidFill>
                  <a:srgbClr val="114166"/>
                </a:solidFill>
              </a:rPr>
              <a:t> USD) </a:t>
            </a:r>
          </a:p>
          <a:p>
            <a:pPr marL="582930" indent="-285750">
              <a:spcBef>
                <a:spcPts val="0"/>
              </a:spcBef>
              <a:buFont typeface="Wingdings" panose="05000000000000000000" pitchFamily="2" charset="2"/>
              <a:buChar char="§"/>
            </a:pPr>
            <a:r>
              <a:rPr lang="en-US" sz="1400" dirty="0">
                <a:solidFill>
                  <a:srgbClr val="114166"/>
                </a:solidFill>
                <a:hlinkClick r:id="rId6"/>
              </a:rPr>
              <a:t>Colombia</a:t>
            </a:r>
            <a:r>
              <a:rPr lang="en-US" sz="1400" dirty="0">
                <a:solidFill>
                  <a:srgbClr val="114166"/>
                </a:solidFill>
              </a:rPr>
              <a:t>: </a:t>
            </a:r>
            <a:r>
              <a:rPr lang="en-US" sz="1400" dirty="0" err="1">
                <a:solidFill>
                  <a:srgbClr val="114166"/>
                </a:solidFill>
              </a:rPr>
              <a:t>Reducirá</a:t>
            </a:r>
            <a:r>
              <a:rPr lang="en-US" sz="1400" dirty="0">
                <a:solidFill>
                  <a:srgbClr val="114166"/>
                </a:solidFill>
              </a:rPr>
              <a:t> el 50% de la </a:t>
            </a:r>
            <a:r>
              <a:rPr lang="en-US" sz="1400" dirty="0" err="1">
                <a:solidFill>
                  <a:srgbClr val="114166"/>
                </a:solidFill>
              </a:rPr>
              <a:t>evasión</a:t>
            </a:r>
            <a:r>
              <a:rPr lang="en-US" sz="1400" dirty="0">
                <a:solidFill>
                  <a:srgbClr val="114166"/>
                </a:solidFill>
              </a:rPr>
              <a:t> fiscal del IVA e </a:t>
            </a:r>
            <a:r>
              <a:rPr lang="en-US" sz="1400" dirty="0" err="1">
                <a:solidFill>
                  <a:srgbClr val="114166"/>
                </a:solidFill>
              </a:rPr>
              <a:t>impuestos</a:t>
            </a:r>
            <a:r>
              <a:rPr lang="en-US" sz="1400" dirty="0">
                <a:solidFill>
                  <a:srgbClr val="114166"/>
                </a:solidFill>
              </a:rPr>
              <a:t> </a:t>
            </a:r>
            <a:r>
              <a:rPr lang="en-US" sz="1400" dirty="0" err="1">
                <a:solidFill>
                  <a:srgbClr val="114166"/>
                </a:solidFill>
              </a:rPr>
              <a:t>corporativos</a:t>
            </a:r>
            <a:r>
              <a:rPr lang="en-US" sz="1400" dirty="0">
                <a:solidFill>
                  <a:srgbClr val="114166"/>
                </a:solidFill>
              </a:rPr>
              <a:t>, les </a:t>
            </a:r>
            <a:r>
              <a:rPr lang="en-US" sz="1400" dirty="0" err="1">
                <a:solidFill>
                  <a:srgbClr val="114166"/>
                </a:solidFill>
              </a:rPr>
              <a:t>representará</a:t>
            </a:r>
            <a:r>
              <a:rPr lang="en-US" sz="1400" dirty="0">
                <a:solidFill>
                  <a:srgbClr val="114166"/>
                </a:solidFill>
              </a:rPr>
              <a:t> 8 Billion    USD de </a:t>
            </a:r>
            <a:r>
              <a:rPr lang="en-US" sz="1400" dirty="0" err="1">
                <a:solidFill>
                  <a:srgbClr val="114166"/>
                </a:solidFill>
              </a:rPr>
              <a:t>ingresos</a:t>
            </a:r>
            <a:r>
              <a:rPr lang="en-US" sz="1400" dirty="0">
                <a:solidFill>
                  <a:srgbClr val="114166"/>
                </a:solidFill>
              </a:rPr>
              <a:t> </a:t>
            </a:r>
            <a:r>
              <a:rPr lang="en-US" sz="1400" dirty="0" err="1">
                <a:solidFill>
                  <a:srgbClr val="114166"/>
                </a:solidFill>
              </a:rPr>
              <a:t>anuales</a:t>
            </a:r>
            <a:r>
              <a:rPr lang="en-US" sz="1400" dirty="0">
                <a:solidFill>
                  <a:srgbClr val="114166"/>
                </a:solidFill>
              </a:rPr>
              <a:t> extras. </a:t>
            </a:r>
          </a:p>
        </p:txBody>
      </p:sp>
    </p:spTree>
    <p:extLst>
      <p:ext uri="{BB962C8B-B14F-4D97-AF65-F5344CB8AC3E}">
        <p14:creationId xmlns:p14="http://schemas.microsoft.com/office/powerpoint/2010/main" val="181900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6645464" cy="857250"/>
          </a:xfrm>
        </p:spPr>
        <p:txBody>
          <a:bodyPr>
            <a:normAutofit/>
          </a:bodyPr>
          <a:lstStyle/>
          <a:p>
            <a:r>
              <a:rPr lang="en-US" sz="2800" dirty="0"/>
              <a:t>El </a:t>
            </a:r>
            <a:r>
              <a:rPr lang="en-US" sz="2800" dirty="0" err="1"/>
              <a:t>reto</a:t>
            </a:r>
            <a:r>
              <a:rPr lang="en-US" sz="2800" dirty="0"/>
              <a:t> de Business To Government </a:t>
            </a:r>
            <a:br>
              <a:rPr lang="en-US" sz="2800" dirty="0"/>
            </a:br>
            <a:r>
              <a:rPr lang="en-US" sz="1800" b="0" dirty="0"/>
              <a:t>Se </a:t>
            </a:r>
            <a:r>
              <a:rPr lang="en-US" sz="1800" b="0" dirty="0" err="1"/>
              <a:t>expande</a:t>
            </a:r>
            <a:r>
              <a:rPr lang="en-US" sz="1800" b="0" dirty="0"/>
              <a:t> </a:t>
            </a:r>
            <a:r>
              <a:rPr lang="en-US" sz="1800" b="0" dirty="0" err="1"/>
              <a:t>Globalmente</a:t>
            </a:r>
            <a:endParaRPr lang="es-MX" sz="2200" dirty="0"/>
          </a:p>
        </p:txBody>
      </p:sp>
      <p:graphicFrame>
        <p:nvGraphicFramePr>
          <p:cNvPr id="7" name="Diagram 36"/>
          <p:cNvGraphicFramePr/>
          <p:nvPr>
            <p:extLst>
              <p:ext uri="{D42A27DB-BD31-4B8C-83A1-F6EECF244321}">
                <p14:modId xmlns:p14="http://schemas.microsoft.com/office/powerpoint/2010/main" val="1490714422"/>
              </p:ext>
            </p:extLst>
          </p:nvPr>
        </p:nvGraphicFramePr>
        <p:xfrm>
          <a:off x="805633" y="806526"/>
          <a:ext cx="6776447" cy="3788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67596" y="3119086"/>
            <a:ext cx="677400" cy="418363"/>
          </a:xfrm>
          <a:prstGeom prst="rect">
            <a:avLst/>
          </a:prstGeom>
          <a:noFill/>
          <a:ln w="222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871314" y="1401979"/>
            <a:ext cx="1195800" cy="1378356"/>
          </a:xfrm>
          <a:prstGeom prst="rect">
            <a:avLst/>
          </a:prstGeom>
        </p:spPr>
      </p:pic>
      <p:grpSp>
        <p:nvGrpSpPr>
          <p:cNvPr id="10" name="Group 38"/>
          <p:cNvGrpSpPr/>
          <p:nvPr/>
        </p:nvGrpSpPr>
        <p:grpSpPr>
          <a:xfrm>
            <a:off x="4227453" y="1261730"/>
            <a:ext cx="715154" cy="292613"/>
            <a:chOff x="7505700" y="3649133"/>
            <a:chExt cx="1371600" cy="457200"/>
          </a:xfrm>
        </p:grpSpPr>
        <p:pic>
          <p:nvPicPr>
            <p:cNvPr id="11" name="Picture 39"/>
            <p:cNvPicPr>
              <a:picLocks/>
            </p:cNvPicPr>
            <p:nvPr/>
          </p:nvPicPr>
          <p:blipFill>
            <a:blip r:embed="rId10" cstate="email">
              <a:extLst>
                <a:ext uri="{28A0092B-C50C-407E-A947-70E740481C1C}">
                  <a14:useLocalDpi xmlns:a14="http://schemas.microsoft.com/office/drawing/2010/main"/>
                </a:ext>
              </a:extLst>
            </a:blip>
            <a:stretch>
              <a:fillRect/>
            </a:stretch>
          </p:blipFill>
          <p:spPr>
            <a:xfrm>
              <a:off x="7725833" y="3733800"/>
              <a:ext cx="429768" cy="301752"/>
            </a:xfrm>
            <a:prstGeom prst="rect">
              <a:avLst/>
            </a:prstGeom>
          </p:spPr>
        </p:pic>
        <p:pic>
          <p:nvPicPr>
            <p:cNvPr id="12" name="Picture 40"/>
            <p:cNvPicPr>
              <a:picLocks/>
            </p:cNvPicPr>
            <p:nvPr/>
          </p:nvPicPr>
          <p:blipFill>
            <a:blip r:embed="rId11" cstate="email">
              <a:extLst>
                <a:ext uri="{28A0092B-C50C-407E-A947-70E740481C1C}">
                  <a14:useLocalDpi xmlns:a14="http://schemas.microsoft.com/office/drawing/2010/main"/>
                </a:ext>
              </a:extLst>
            </a:blip>
            <a:stretch>
              <a:fillRect/>
            </a:stretch>
          </p:blipFill>
          <p:spPr>
            <a:xfrm>
              <a:off x="8259233" y="3733800"/>
              <a:ext cx="429768" cy="304800"/>
            </a:xfrm>
            <a:prstGeom prst="rect">
              <a:avLst/>
            </a:prstGeom>
          </p:spPr>
        </p:pic>
        <p:sp>
          <p:nvSpPr>
            <p:cNvPr id="13" name="Rounded Rectangle 41"/>
            <p:cNvSpPr/>
            <p:nvPr/>
          </p:nvSpPr>
          <p:spPr>
            <a:xfrm>
              <a:off x="7505700" y="3649133"/>
              <a:ext cx="1371600" cy="457200"/>
            </a:xfrm>
            <a:prstGeom prst="roundRect">
              <a:avLst/>
            </a:prstGeom>
            <a:noFill/>
            <a:ln w="25400" cap="flat" cmpd="sng" algn="ctr">
              <a:solidFill>
                <a:srgbClr val="00539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14" name="Group 42"/>
          <p:cNvGrpSpPr/>
          <p:nvPr/>
        </p:nvGrpSpPr>
        <p:grpSpPr>
          <a:xfrm>
            <a:off x="4121858" y="1685651"/>
            <a:ext cx="913807" cy="292613"/>
            <a:chOff x="7315200" y="4191000"/>
            <a:chExt cx="1752600" cy="457200"/>
          </a:xfrm>
        </p:grpSpPr>
        <p:pic>
          <p:nvPicPr>
            <p:cNvPr id="15" name="Picture 43"/>
            <p:cNvPicPr>
              <a:picLocks/>
            </p:cNvPicPr>
            <p:nvPr/>
          </p:nvPicPr>
          <p:blipFill>
            <a:blip r:embed="rId11" cstate="email">
              <a:extLst>
                <a:ext uri="{28A0092B-C50C-407E-A947-70E740481C1C}">
                  <a14:useLocalDpi xmlns:a14="http://schemas.microsoft.com/office/drawing/2010/main"/>
                </a:ext>
              </a:extLst>
            </a:blip>
            <a:stretch>
              <a:fillRect/>
            </a:stretch>
          </p:blipFill>
          <p:spPr>
            <a:xfrm>
              <a:off x="7467600" y="4275667"/>
              <a:ext cx="429768" cy="304800"/>
            </a:xfrm>
            <a:prstGeom prst="rect">
              <a:avLst/>
            </a:prstGeom>
          </p:spPr>
        </p:pic>
        <p:pic>
          <p:nvPicPr>
            <p:cNvPr id="16" name="Picture 44"/>
            <p:cNvPicPr>
              <a:picLocks/>
            </p:cNvPicPr>
            <p:nvPr/>
          </p:nvPicPr>
          <p:blipFill>
            <a:blip r:embed="rId12" cstate="email">
              <a:extLst>
                <a:ext uri="{28A0092B-C50C-407E-A947-70E740481C1C}">
                  <a14:useLocalDpi xmlns:a14="http://schemas.microsoft.com/office/drawing/2010/main"/>
                </a:ext>
              </a:extLst>
            </a:blip>
            <a:stretch>
              <a:fillRect/>
            </a:stretch>
          </p:blipFill>
          <p:spPr>
            <a:xfrm>
              <a:off x="8001000" y="4275667"/>
              <a:ext cx="429768" cy="301752"/>
            </a:xfrm>
            <a:prstGeom prst="rect">
              <a:avLst/>
            </a:prstGeom>
          </p:spPr>
        </p:pic>
        <p:pic>
          <p:nvPicPr>
            <p:cNvPr id="17" name="Picture 5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4400" y="4275667"/>
              <a:ext cx="433375" cy="304800"/>
            </a:xfrm>
            <a:prstGeom prst="rect">
              <a:avLst/>
            </a:prstGeom>
          </p:spPr>
        </p:pic>
        <p:sp>
          <p:nvSpPr>
            <p:cNvPr id="18" name="Rounded Rectangle 57"/>
            <p:cNvSpPr/>
            <p:nvPr/>
          </p:nvSpPr>
          <p:spPr>
            <a:xfrm>
              <a:off x="7315200" y="4191000"/>
              <a:ext cx="1752600" cy="457200"/>
            </a:xfrm>
            <a:prstGeom prst="roundRect">
              <a:avLst/>
            </a:prstGeom>
            <a:noFill/>
            <a:ln w="25400" cap="flat" cmpd="sng" algn="ctr">
              <a:solidFill>
                <a:srgbClr val="00539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19" name="Group 60"/>
          <p:cNvGrpSpPr/>
          <p:nvPr/>
        </p:nvGrpSpPr>
        <p:grpSpPr>
          <a:xfrm>
            <a:off x="4227453" y="849960"/>
            <a:ext cx="715154" cy="292613"/>
            <a:chOff x="7543800" y="5715000"/>
            <a:chExt cx="1371600" cy="457200"/>
          </a:xfrm>
        </p:grpSpPr>
        <p:pic>
          <p:nvPicPr>
            <p:cNvPr id="20" name="Picture 61"/>
            <p:cNvPicPr>
              <a:picLocks/>
            </p:cNvPicPr>
            <p:nvPr/>
          </p:nvPicPr>
          <p:blipFill>
            <a:blip r:embed="rId14" cstate="email">
              <a:extLst>
                <a:ext uri="{28A0092B-C50C-407E-A947-70E740481C1C}">
                  <a14:useLocalDpi xmlns:a14="http://schemas.microsoft.com/office/drawing/2010/main"/>
                </a:ext>
              </a:extLst>
            </a:blip>
            <a:stretch>
              <a:fillRect/>
            </a:stretch>
          </p:blipFill>
          <p:spPr>
            <a:xfrm>
              <a:off x="7772400" y="5799667"/>
              <a:ext cx="429768" cy="301752"/>
            </a:xfrm>
            <a:prstGeom prst="rect">
              <a:avLst/>
            </a:prstGeom>
          </p:spPr>
        </p:pic>
        <p:pic>
          <p:nvPicPr>
            <p:cNvPr id="21" name="Picture 62"/>
            <p:cNvPicPr>
              <a:picLocks/>
            </p:cNvPicPr>
            <p:nvPr/>
          </p:nvPicPr>
          <p:blipFill>
            <a:blip r:embed="rId15" cstate="email">
              <a:extLst>
                <a:ext uri="{28A0092B-C50C-407E-A947-70E740481C1C}">
                  <a14:useLocalDpi xmlns:a14="http://schemas.microsoft.com/office/drawing/2010/main"/>
                </a:ext>
              </a:extLst>
            </a:blip>
            <a:stretch>
              <a:fillRect/>
            </a:stretch>
          </p:blipFill>
          <p:spPr>
            <a:xfrm>
              <a:off x="8305800" y="5799667"/>
              <a:ext cx="429768" cy="301752"/>
            </a:xfrm>
            <a:prstGeom prst="rect">
              <a:avLst/>
            </a:prstGeom>
          </p:spPr>
        </p:pic>
        <p:sp>
          <p:nvSpPr>
            <p:cNvPr id="22" name="Rounded Rectangle 63"/>
            <p:cNvSpPr/>
            <p:nvPr/>
          </p:nvSpPr>
          <p:spPr>
            <a:xfrm>
              <a:off x="7543800" y="5715000"/>
              <a:ext cx="1371600" cy="457200"/>
            </a:xfrm>
            <a:prstGeom prst="roundRect">
              <a:avLst/>
            </a:prstGeom>
            <a:noFill/>
            <a:ln w="25400" cap="flat" cmpd="sng" algn="ctr">
              <a:solidFill>
                <a:srgbClr val="00539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Calibri"/>
                <a:ea typeface="+mn-ea"/>
                <a:cs typeface="+mn-cs"/>
              </a:endParaRPr>
            </a:p>
          </p:txBody>
        </p:sp>
      </p:grpSp>
      <p:pic>
        <p:nvPicPr>
          <p:cNvPr id="23" name="Picture 5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936461" y="834497"/>
            <a:ext cx="795480" cy="795480"/>
          </a:xfrm>
          <a:prstGeom prst="rect">
            <a:avLst/>
          </a:prstGeom>
        </p:spPr>
      </p:pic>
    </p:spTree>
    <p:extLst>
      <p:ext uri="{BB962C8B-B14F-4D97-AF65-F5344CB8AC3E}">
        <p14:creationId xmlns:p14="http://schemas.microsoft.com/office/powerpoint/2010/main" val="189787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6645464" cy="857250"/>
          </a:xfrm>
        </p:spPr>
        <p:txBody>
          <a:bodyPr>
            <a:normAutofit fontScale="90000"/>
          </a:bodyPr>
          <a:lstStyle/>
          <a:p>
            <a:r>
              <a:rPr lang="en-US" sz="2800" dirty="0"/>
              <a:t>Las </a:t>
            </a:r>
            <a:r>
              <a:rPr lang="en-US" sz="2800" dirty="0" err="1"/>
              <a:t>Autoridades</a:t>
            </a:r>
            <a:r>
              <a:rPr lang="en-US" sz="2800" dirty="0"/>
              <a:t> </a:t>
            </a:r>
            <a:r>
              <a:rPr lang="en-US" sz="2800" dirty="0" err="1"/>
              <a:t>Fiscales</a:t>
            </a:r>
            <a:r>
              <a:rPr lang="en-US" sz="2800" dirty="0"/>
              <a:t> </a:t>
            </a:r>
            <a:r>
              <a:rPr lang="en-US" sz="2800" dirty="0" err="1"/>
              <a:t>controlan</a:t>
            </a:r>
            <a:r>
              <a:rPr lang="en-US" sz="2800" dirty="0"/>
              <a:t> el </a:t>
            </a:r>
            <a:r>
              <a:rPr lang="en-US" sz="2800" dirty="0" err="1"/>
              <a:t>proceso</a:t>
            </a:r>
            <a:r>
              <a:rPr lang="en-US" sz="2800" dirty="0"/>
              <a:t> de principio a fin (</a:t>
            </a:r>
            <a:r>
              <a:rPr lang="en-US" sz="2800" dirty="0" err="1"/>
              <a:t>auditorías</a:t>
            </a:r>
            <a:r>
              <a:rPr lang="en-US" sz="2800" dirty="0"/>
              <a:t> </a:t>
            </a:r>
            <a:r>
              <a:rPr lang="en-US" sz="2800" dirty="0" err="1"/>
              <a:t>en</a:t>
            </a:r>
            <a:r>
              <a:rPr lang="en-US" sz="2800" dirty="0"/>
              <a:t> </a:t>
            </a:r>
            <a:r>
              <a:rPr lang="en-US" sz="2800" dirty="0" err="1"/>
              <a:t>tiempo</a:t>
            </a:r>
            <a:r>
              <a:rPr lang="en-US" sz="2800" dirty="0"/>
              <a:t> REAL!)</a:t>
            </a:r>
            <a:endParaRPr lang="es-MX" sz="2200" dirty="0"/>
          </a:p>
        </p:txBody>
      </p:sp>
      <p:pic>
        <p:nvPicPr>
          <p:cNvPr id="6" name="Picture 10" descr="Electronic Invoicing in Latin Americ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642" y="1449814"/>
            <a:ext cx="3497285" cy="259498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8"/>
          <p:cNvSpPr txBox="1">
            <a:spLocks/>
          </p:cNvSpPr>
          <p:nvPr/>
        </p:nvSpPr>
        <p:spPr>
          <a:xfrm>
            <a:off x="5533327" y="944713"/>
            <a:ext cx="3195485" cy="1168338"/>
          </a:xfrm>
          <a:prstGeom prst="rect">
            <a:avLst/>
          </a:prstGeom>
        </p:spPr>
        <p:txBody>
          <a:bodyPr vert="horz" lIns="91440" tIns="45720" rIns="91440" bIns="45720" rtlCol="0" anchor="ctr">
            <a:noAutofit/>
          </a:bodyP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97180">
              <a:spcAft>
                <a:spcPts val="600"/>
              </a:spcAft>
            </a:pPr>
            <a:r>
              <a:rPr lang="en-US" sz="1800" b="1" dirty="0" err="1"/>
              <a:t>Proveedor</a:t>
            </a:r>
            <a:r>
              <a:rPr lang="en-US" sz="1800" b="1" dirty="0"/>
              <a:t> </a:t>
            </a:r>
            <a:r>
              <a:rPr lang="en-US" sz="1800" b="1" dirty="0" err="1"/>
              <a:t>registra</a:t>
            </a:r>
            <a:r>
              <a:rPr lang="en-US" sz="1800" b="1" dirty="0"/>
              <a:t> XML</a:t>
            </a:r>
          </a:p>
          <a:p>
            <a:pPr marL="582930" indent="-285750"/>
            <a:r>
              <a:rPr lang="en-US" sz="1400" dirty="0">
                <a:solidFill>
                  <a:srgbClr val="114165"/>
                </a:solidFill>
              </a:rPr>
              <a:t> XML Standard para </a:t>
            </a:r>
            <a:r>
              <a:rPr lang="en-US" sz="1400" dirty="0" err="1">
                <a:solidFill>
                  <a:srgbClr val="114165"/>
                </a:solidFill>
              </a:rPr>
              <a:t>Gobierno</a:t>
            </a:r>
            <a:endParaRPr lang="en-US" sz="1400" dirty="0">
              <a:solidFill>
                <a:srgbClr val="114165"/>
              </a:solidFill>
            </a:endParaRPr>
          </a:p>
          <a:p>
            <a:pPr marL="582930" indent="-285750"/>
            <a:r>
              <a:rPr lang="es-MX" sz="1400" dirty="0">
                <a:solidFill>
                  <a:srgbClr val="114165"/>
                </a:solidFill>
              </a:rPr>
              <a:t>Genera documento LEGAL</a:t>
            </a:r>
            <a:endParaRPr lang="en-US" sz="1400" dirty="0">
              <a:solidFill>
                <a:srgbClr val="114165"/>
              </a:solidFill>
            </a:endParaRPr>
          </a:p>
          <a:p>
            <a:pPr marL="582930" indent="-285750"/>
            <a:r>
              <a:rPr lang="en-US" sz="1400" dirty="0" err="1">
                <a:solidFill>
                  <a:srgbClr val="114165"/>
                </a:solidFill>
              </a:rPr>
              <a:t>Registra</a:t>
            </a:r>
            <a:r>
              <a:rPr lang="en-US" sz="1400" dirty="0">
                <a:solidFill>
                  <a:srgbClr val="114165"/>
                </a:solidFill>
              </a:rPr>
              <a:t> IVA e </a:t>
            </a:r>
            <a:r>
              <a:rPr lang="en-US" sz="1400" dirty="0" err="1">
                <a:solidFill>
                  <a:srgbClr val="114165"/>
                </a:solidFill>
              </a:rPr>
              <a:t>ingresos</a:t>
            </a:r>
            <a:endParaRPr lang="en-US" sz="1400" dirty="0"/>
          </a:p>
        </p:txBody>
      </p:sp>
      <p:pic>
        <p:nvPicPr>
          <p:cNvPr id="8" name="Picture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9038" y="1252023"/>
            <a:ext cx="628650" cy="628650"/>
          </a:xfrm>
          <a:prstGeom prst="rect">
            <a:avLst/>
          </a:prstGeom>
        </p:spPr>
      </p:pic>
      <p:pic>
        <p:nvPicPr>
          <p:cNvPr id="9" name="Picture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0351" y="2346326"/>
            <a:ext cx="1008390" cy="552451"/>
          </a:xfrm>
          <a:prstGeom prst="rect">
            <a:avLst/>
          </a:prstGeom>
        </p:spPr>
      </p:pic>
      <p:sp>
        <p:nvSpPr>
          <p:cNvPr id="10" name="Text Placeholder 8"/>
          <p:cNvSpPr txBox="1">
            <a:spLocks/>
          </p:cNvSpPr>
          <p:nvPr/>
        </p:nvSpPr>
        <p:spPr>
          <a:xfrm>
            <a:off x="5490931" y="2038382"/>
            <a:ext cx="3346415" cy="1168338"/>
          </a:xfrm>
          <a:prstGeom prst="rect">
            <a:avLst/>
          </a:prstGeom>
        </p:spPr>
        <p:txBody>
          <a:bodyPr vert="horz" lIns="91440" tIns="45720" rIns="91440" bIns="45720" rtlCol="0" anchor="ctr">
            <a:noAutofit/>
          </a:bodyP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97180">
              <a:spcAft>
                <a:spcPts val="600"/>
              </a:spcAft>
            </a:pPr>
            <a:r>
              <a:rPr lang="en-US" sz="1800" b="1" dirty="0"/>
              <a:t>PDF </a:t>
            </a:r>
            <a:r>
              <a:rPr lang="en-US" sz="1800" b="1" dirty="0" err="1"/>
              <a:t>Viaja</a:t>
            </a:r>
            <a:r>
              <a:rPr lang="en-US" sz="1800" b="1" dirty="0"/>
              <a:t> con el </a:t>
            </a:r>
            <a:r>
              <a:rPr lang="en-US" sz="1800" b="1" dirty="0" err="1"/>
              <a:t>Transporte</a:t>
            </a:r>
            <a:endParaRPr lang="en-US" sz="1800" b="1" dirty="0"/>
          </a:p>
          <a:p>
            <a:pPr marL="582930" indent="-285750"/>
            <a:r>
              <a:rPr lang="en-US" sz="1400" dirty="0" err="1">
                <a:solidFill>
                  <a:srgbClr val="114165"/>
                </a:solidFill>
              </a:rPr>
              <a:t>Copia</a:t>
            </a:r>
            <a:r>
              <a:rPr lang="en-US" sz="1400" dirty="0">
                <a:solidFill>
                  <a:srgbClr val="114165"/>
                </a:solidFill>
              </a:rPr>
              <a:t> de la </a:t>
            </a:r>
            <a:r>
              <a:rPr lang="en-US" sz="1400" dirty="0" err="1">
                <a:solidFill>
                  <a:srgbClr val="114165"/>
                </a:solidFill>
              </a:rPr>
              <a:t>Factura</a:t>
            </a:r>
            <a:r>
              <a:rPr lang="en-US" sz="1400" dirty="0">
                <a:solidFill>
                  <a:srgbClr val="114165"/>
                </a:solidFill>
              </a:rPr>
              <a:t> u </a:t>
            </a:r>
            <a:r>
              <a:rPr lang="en-US" sz="1400" dirty="0" err="1">
                <a:solidFill>
                  <a:srgbClr val="114165"/>
                </a:solidFill>
              </a:rPr>
              <a:t>otro</a:t>
            </a:r>
            <a:r>
              <a:rPr lang="en-US" sz="1400" dirty="0">
                <a:solidFill>
                  <a:srgbClr val="114165"/>
                </a:solidFill>
              </a:rPr>
              <a:t> </a:t>
            </a:r>
            <a:r>
              <a:rPr lang="en-US" sz="1400" dirty="0" err="1">
                <a:solidFill>
                  <a:srgbClr val="114165"/>
                </a:solidFill>
              </a:rPr>
              <a:t>Documento</a:t>
            </a:r>
            <a:r>
              <a:rPr lang="en-US" sz="1400" dirty="0">
                <a:solidFill>
                  <a:srgbClr val="114165"/>
                </a:solidFill>
              </a:rPr>
              <a:t> </a:t>
            </a:r>
            <a:r>
              <a:rPr lang="en-US" sz="1400" dirty="0" err="1">
                <a:solidFill>
                  <a:srgbClr val="114165"/>
                </a:solidFill>
              </a:rPr>
              <a:t>dependiendo</a:t>
            </a:r>
            <a:r>
              <a:rPr lang="en-US" sz="1400" dirty="0">
                <a:solidFill>
                  <a:srgbClr val="114165"/>
                </a:solidFill>
              </a:rPr>
              <a:t> del </a:t>
            </a:r>
            <a:r>
              <a:rPr lang="en-US" sz="1400" dirty="0" err="1">
                <a:solidFill>
                  <a:srgbClr val="114165"/>
                </a:solidFill>
              </a:rPr>
              <a:t>Pais</a:t>
            </a:r>
            <a:endParaRPr lang="en-US" sz="1400" dirty="0">
              <a:solidFill>
                <a:srgbClr val="114165"/>
              </a:solidFill>
            </a:endParaRPr>
          </a:p>
        </p:txBody>
      </p:sp>
      <p:pic>
        <p:nvPicPr>
          <p:cNvPr id="11" name="Picture 14" descr="Image result for validation stam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713" y="336443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8"/>
          <p:cNvSpPr txBox="1">
            <a:spLocks/>
          </p:cNvSpPr>
          <p:nvPr/>
        </p:nvSpPr>
        <p:spPr>
          <a:xfrm>
            <a:off x="5397688" y="3270130"/>
            <a:ext cx="3511264" cy="1549338"/>
          </a:xfrm>
          <a:prstGeom prst="rect">
            <a:avLst/>
          </a:prstGeom>
        </p:spPr>
        <p:txBody>
          <a:bodyPr vert="horz" lIns="91440" tIns="45720" rIns="91440" bIns="45720" rtlCol="0" anchor="ctr">
            <a:noAutofit/>
          </a:bodyP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97180">
              <a:spcAft>
                <a:spcPts val="600"/>
              </a:spcAft>
            </a:pPr>
            <a:r>
              <a:rPr lang="en-US" sz="1800" b="1" dirty="0"/>
              <a:t>IVA </a:t>
            </a:r>
            <a:r>
              <a:rPr lang="en-US" sz="1800" b="1" dirty="0" err="1"/>
              <a:t>va</a:t>
            </a:r>
            <a:r>
              <a:rPr lang="en-US" sz="1800" b="1" dirty="0"/>
              <a:t> </a:t>
            </a:r>
            <a:r>
              <a:rPr lang="en-US" sz="1800" b="1" dirty="0" err="1"/>
              <a:t>ligado</a:t>
            </a:r>
            <a:r>
              <a:rPr lang="en-US" sz="1800" b="1" dirty="0"/>
              <a:t> al  XML </a:t>
            </a:r>
          </a:p>
          <a:p>
            <a:pPr marL="582930" indent="-285750"/>
            <a:r>
              <a:rPr lang="en-US" sz="1400" dirty="0">
                <a:solidFill>
                  <a:srgbClr val="114165"/>
                </a:solidFill>
              </a:rPr>
              <a:t>El comprador </a:t>
            </a:r>
            <a:r>
              <a:rPr lang="en-US" sz="1400" dirty="0" err="1">
                <a:solidFill>
                  <a:srgbClr val="114165"/>
                </a:solidFill>
              </a:rPr>
              <a:t>puede</a:t>
            </a:r>
            <a:r>
              <a:rPr lang="en-US" sz="1400" dirty="0">
                <a:solidFill>
                  <a:srgbClr val="114165"/>
                </a:solidFill>
              </a:rPr>
              <a:t> </a:t>
            </a:r>
            <a:r>
              <a:rPr lang="en-US" sz="1400" dirty="0" err="1">
                <a:solidFill>
                  <a:srgbClr val="114165"/>
                </a:solidFill>
              </a:rPr>
              <a:t>acreditar</a:t>
            </a:r>
            <a:r>
              <a:rPr lang="en-US" sz="1400" dirty="0">
                <a:solidFill>
                  <a:srgbClr val="114165"/>
                </a:solidFill>
              </a:rPr>
              <a:t> el IVA del </a:t>
            </a:r>
            <a:r>
              <a:rPr lang="en-US" sz="1400" dirty="0" err="1">
                <a:solidFill>
                  <a:srgbClr val="114165"/>
                </a:solidFill>
              </a:rPr>
              <a:t>documento</a:t>
            </a:r>
            <a:r>
              <a:rPr lang="en-US" sz="1400" dirty="0">
                <a:solidFill>
                  <a:srgbClr val="114165"/>
                </a:solidFill>
              </a:rPr>
              <a:t> SOLO que </a:t>
            </a:r>
            <a:r>
              <a:rPr lang="en-US" sz="1400" dirty="0" err="1">
                <a:solidFill>
                  <a:srgbClr val="114165"/>
                </a:solidFill>
              </a:rPr>
              <a:t>esté</a:t>
            </a:r>
            <a:r>
              <a:rPr lang="en-US" sz="1400" dirty="0">
                <a:solidFill>
                  <a:srgbClr val="114165"/>
                </a:solidFill>
              </a:rPr>
              <a:t>  </a:t>
            </a:r>
            <a:r>
              <a:rPr lang="en-US" sz="1400" dirty="0" err="1">
                <a:solidFill>
                  <a:srgbClr val="114165"/>
                </a:solidFill>
              </a:rPr>
              <a:t>aprobado</a:t>
            </a:r>
            <a:r>
              <a:rPr lang="en-US" sz="1400" dirty="0">
                <a:solidFill>
                  <a:srgbClr val="114165"/>
                </a:solidFill>
              </a:rPr>
              <a:t> </a:t>
            </a:r>
            <a:r>
              <a:rPr lang="en-US" sz="1400" dirty="0" err="1">
                <a:solidFill>
                  <a:srgbClr val="114165"/>
                </a:solidFill>
              </a:rPr>
              <a:t>su</a:t>
            </a:r>
            <a:r>
              <a:rPr lang="en-US" sz="1400" dirty="0">
                <a:solidFill>
                  <a:srgbClr val="114165"/>
                </a:solidFill>
              </a:rPr>
              <a:t> XML.</a:t>
            </a:r>
          </a:p>
          <a:p>
            <a:pPr marL="582930" indent="-285750"/>
            <a:r>
              <a:rPr lang="es-MX" sz="1400" dirty="0">
                <a:solidFill>
                  <a:srgbClr val="114165"/>
                </a:solidFill>
              </a:rPr>
              <a:t>Cualquier corrección corre por cuenta del comprador.</a:t>
            </a:r>
            <a:endParaRPr lang="en-US" sz="1400" dirty="0">
              <a:solidFill>
                <a:srgbClr val="114165"/>
              </a:solidFill>
            </a:endParaRPr>
          </a:p>
          <a:p>
            <a:pPr marL="582930" indent="-285750"/>
            <a:endParaRPr lang="en-US" sz="1400" dirty="0">
              <a:solidFill>
                <a:srgbClr val="114165"/>
              </a:solidFill>
            </a:endParaRPr>
          </a:p>
        </p:txBody>
      </p:sp>
    </p:spTree>
    <p:extLst>
      <p:ext uri="{BB962C8B-B14F-4D97-AF65-F5344CB8AC3E}">
        <p14:creationId xmlns:p14="http://schemas.microsoft.com/office/powerpoint/2010/main" val="41139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6645464" cy="857250"/>
          </a:xfrm>
        </p:spPr>
        <p:txBody>
          <a:bodyPr>
            <a:normAutofit fontScale="90000"/>
          </a:bodyPr>
          <a:lstStyle/>
          <a:p>
            <a:r>
              <a:rPr lang="en-US" sz="4000" dirty="0" err="1"/>
              <a:t>Reportes</a:t>
            </a:r>
            <a:r>
              <a:rPr lang="en-US" sz="4000" dirty="0"/>
              <a:t> </a:t>
            </a:r>
            <a:r>
              <a:rPr lang="en-US" sz="4000" dirty="0" err="1"/>
              <a:t>Fiscales</a:t>
            </a:r>
            <a:r>
              <a:rPr lang="en-US" sz="4000" dirty="0"/>
              <a:t> Best Practices</a:t>
            </a:r>
            <a:br>
              <a:rPr lang="en-US" sz="4000" dirty="0"/>
            </a:br>
            <a:r>
              <a:rPr lang="en-US" sz="2000" b="0" dirty="0" err="1"/>
              <a:t>Aprovechar</a:t>
            </a:r>
            <a:r>
              <a:rPr lang="en-US" sz="2000" b="0" dirty="0"/>
              <a:t>  la </a:t>
            </a:r>
            <a:r>
              <a:rPr lang="en-US" sz="2000" b="0" dirty="0" err="1"/>
              <a:t>inversión</a:t>
            </a:r>
            <a:r>
              <a:rPr lang="en-US" sz="2000" b="0" dirty="0"/>
              <a:t> </a:t>
            </a:r>
            <a:r>
              <a:rPr lang="en-US" sz="2000" b="0" dirty="0" err="1"/>
              <a:t>en</a:t>
            </a:r>
            <a:r>
              <a:rPr lang="en-US" sz="2000" b="0" dirty="0"/>
              <a:t>  SAP  para </a:t>
            </a:r>
            <a:r>
              <a:rPr lang="en-US" sz="2000" b="0" dirty="0" err="1"/>
              <a:t>asegurar</a:t>
            </a:r>
            <a:r>
              <a:rPr lang="en-US" sz="2000" b="0" dirty="0"/>
              <a:t> la </a:t>
            </a:r>
            <a:r>
              <a:rPr lang="en-US" sz="2000" b="0" dirty="0" err="1"/>
              <a:t>consistencia</a:t>
            </a:r>
            <a:r>
              <a:rPr lang="en-US" sz="2000" b="0" dirty="0"/>
              <a:t> entre los </a:t>
            </a:r>
            <a:r>
              <a:rPr lang="en-US" sz="2000" b="0" dirty="0" err="1"/>
              <a:t>datos</a:t>
            </a:r>
            <a:r>
              <a:rPr lang="en-US" sz="2000" b="0" dirty="0"/>
              <a:t> </a:t>
            </a:r>
            <a:r>
              <a:rPr lang="en-US" sz="2000" b="0" dirty="0" err="1"/>
              <a:t>operacionales</a:t>
            </a:r>
            <a:r>
              <a:rPr lang="en-US" sz="2000" b="0" dirty="0"/>
              <a:t> y los </a:t>
            </a:r>
            <a:r>
              <a:rPr lang="en-US" sz="2000" b="0" dirty="0" err="1"/>
              <a:t>reportes</a:t>
            </a:r>
            <a:r>
              <a:rPr lang="en-US" sz="2000" b="0" dirty="0"/>
              <a:t> </a:t>
            </a:r>
            <a:r>
              <a:rPr lang="en-US" sz="2000" b="0" dirty="0" err="1"/>
              <a:t>Fiscales</a:t>
            </a:r>
            <a:endParaRPr lang="es-MX" sz="2000" dirty="0"/>
          </a:p>
        </p:txBody>
      </p:sp>
      <p:sp>
        <p:nvSpPr>
          <p:cNvPr id="13" name="TextBox 45"/>
          <p:cNvSpPr txBox="1"/>
          <p:nvPr/>
        </p:nvSpPr>
        <p:spPr>
          <a:xfrm>
            <a:off x="181943" y="1225811"/>
            <a:ext cx="3926745" cy="307777"/>
          </a:xfrm>
          <a:prstGeom prst="rect">
            <a:avLst/>
          </a:prstGeom>
          <a:noFill/>
        </p:spPr>
        <p:txBody>
          <a:bodyPr wrap="square" rtlCol="0">
            <a:spAutoFit/>
          </a:bodyPr>
          <a:lstStyle/>
          <a:p>
            <a:pPr algn="ctr"/>
            <a:r>
              <a:rPr lang="en-US" sz="1400" b="1" dirty="0" err="1">
                <a:solidFill>
                  <a:srgbClr val="007033"/>
                </a:solidFill>
                <a:latin typeface="Calibri" pitchFamily="34" charset="0"/>
                <a:cs typeface="Calibri" pitchFamily="34" charset="0"/>
              </a:rPr>
              <a:t>Operacional</a:t>
            </a:r>
            <a:r>
              <a:rPr lang="en-US" sz="1400" b="1" dirty="0">
                <a:solidFill>
                  <a:srgbClr val="007033"/>
                </a:solidFill>
                <a:latin typeface="Calibri" pitchFamily="34" charset="0"/>
                <a:cs typeface="Calibri" pitchFamily="34" charset="0"/>
              </a:rPr>
              <a:t>  (Real-Time)</a:t>
            </a:r>
          </a:p>
        </p:txBody>
      </p:sp>
      <p:pic>
        <p:nvPicPr>
          <p:cNvPr id="1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735" y="1566977"/>
            <a:ext cx="3406231" cy="335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0976" y="2289930"/>
            <a:ext cx="1052745" cy="122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3376" y="2442330"/>
            <a:ext cx="1052745" cy="122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5776" y="2594730"/>
            <a:ext cx="1052745" cy="122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8176" y="2747130"/>
            <a:ext cx="1052745" cy="122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0576" y="2899530"/>
            <a:ext cx="1052745" cy="122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ight Arrow 46"/>
          <p:cNvSpPr/>
          <p:nvPr/>
        </p:nvSpPr>
        <p:spPr>
          <a:xfrm>
            <a:off x="4217119" y="2747873"/>
            <a:ext cx="1160052" cy="702649"/>
          </a:xfrm>
          <a:prstGeom prst="rightArrow">
            <a:avLst/>
          </a:prstGeom>
          <a:gradFill>
            <a:gsLst>
              <a:gs pos="0">
                <a:srgbClr val="809EAD">
                  <a:tint val="66000"/>
                  <a:satMod val="160000"/>
                </a:srgbClr>
              </a:gs>
              <a:gs pos="50000">
                <a:srgbClr val="809EAD">
                  <a:tint val="44500"/>
                  <a:satMod val="160000"/>
                  <a:alpha val="35000"/>
                </a:srgbClr>
              </a:gs>
              <a:gs pos="100000">
                <a:srgbClr val="809EAD">
                  <a:tint val="23500"/>
                  <a:satMod val="160000"/>
                </a:srgbClr>
              </a:gs>
            </a:gsLst>
            <a:lin ang="2700000" scaled="1"/>
          </a:gradFill>
          <a:ln>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rgbClr val="646B86">
                    <a:lumMod val="50000"/>
                  </a:srgbClr>
                </a:solidFill>
                <a:latin typeface="Calibri" pitchFamily="34" charset="0"/>
                <a:cs typeface="Calibri" pitchFamily="34" charset="0"/>
              </a:rPr>
              <a:t>Consistencia</a:t>
            </a:r>
          </a:p>
        </p:txBody>
      </p:sp>
      <p:sp>
        <p:nvSpPr>
          <p:cNvPr id="21" name="TextBox 60"/>
          <p:cNvSpPr txBox="1"/>
          <p:nvPr/>
        </p:nvSpPr>
        <p:spPr>
          <a:xfrm>
            <a:off x="5095860" y="1148953"/>
            <a:ext cx="3652576" cy="738664"/>
          </a:xfrm>
          <a:prstGeom prst="rect">
            <a:avLst/>
          </a:prstGeom>
          <a:noFill/>
        </p:spPr>
        <p:txBody>
          <a:bodyPr wrap="square" rtlCol="0">
            <a:spAutoFit/>
          </a:bodyPr>
          <a:lstStyle/>
          <a:p>
            <a:pPr algn="ctr"/>
            <a:r>
              <a:rPr lang="en-US" sz="1400" b="1" dirty="0" err="1">
                <a:solidFill>
                  <a:srgbClr val="007033"/>
                </a:solidFill>
                <a:latin typeface="Calibri" pitchFamily="34" charset="0"/>
                <a:cs typeface="Calibri" pitchFamily="34" charset="0"/>
              </a:rPr>
              <a:t>Contabilidad</a:t>
            </a:r>
            <a:r>
              <a:rPr lang="en-US" sz="1400" b="1" dirty="0">
                <a:solidFill>
                  <a:srgbClr val="007033"/>
                </a:solidFill>
                <a:latin typeface="Calibri" pitchFamily="34" charset="0"/>
                <a:cs typeface="Calibri" pitchFamily="34" charset="0"/>
              </a:rPr>
              <a:t> (</a:t>
            </a:r>
            <a:r>
              <a:rPr lang="en-US" sz="1400" b="1" dirty="0" err="1">
                <a:solidFill>
                  <a:srgbClr val="007033"/>
                </a:solidFill>
                <a:latin typeface="Calibri" pitchFamily="34" charset="0"/>
                <a:cs typeface="Calibri" pitchFamily="34" charset="0"/>
              </a:rPr>
              <a:t>Mensual</a:t>
            </a:r>
            <a:r>
              <a:rPr lang="en-US" sz="1400" b="1" dirty="0">
                <a:solidFill>
                  <a:srgbClr val="007033"/>
                </a:solidFill>
                <a:latin typeface="Calibri" pitchFamily="34" charset="0"/>
                <a:cs typeface="Calibri" pitchFamily="34" charset="0"/>
              </a:rPr>
              <a:t>/Fin de </a:t>
            </a:r>
            <a:r>
              <a:rPr lang="en-US" sz="1400" b="1" dirty="0" err="1">
                <a:solidFill>
                  <a:srgbClr val="007033"/>
                </a:solidFill>
                <a:latin typeface="Calibri" pitchFamily="34" charset="0"/>
                <a:cs typeface="Calibri" pitchFamily="34" charset="0"/>
              </a:rPr>
              <a:t>año</a:t>
            </a:r>
            <a:r>
              <a:rPr lang="en-US" sz="1400" b="1" dirty="0">
                <a:solidFill>
                  <a:srgbClr val="007033"/>
                </a:solidFill>
                <a:latin typeface="Calibri" pitchFamily="34" charset="0"/>
                <a:cs typeface="Calibri" pitchFamily="34" charset="0"/>
              </a:rPr>
              <a:t>)</a:t>
            </a:r>
          </a:p>
          <a:p>
            <a:pPr algn="ctr"/>
            <a:r>
              <a:rPr lang="en-US" sz="1400" b="1" dirty="0" err="1">
                <a:solidFill>
                  <a:srgbClr val="007033"/>
                </a:solidFill>
                <a:latin typeface="Calibri" pitchFamily="34" charset="0"/>
                <a:cs typeface="Calibri" pitchFamily="34" charset="0"/>
              </a:rPr>
              <a:t>Brasil</a:t>
            </a:r>
            <a:r>
              <a:rPr lang="en-US" sz="1400" b="1" dirty="0">
                <a:solidFill>
                  <a:srgbClr val="007033"/>
                </a:solidFill>
                <a:latin typeface="Calibri" pitchFamily="34" charset="0"/>
                <a:cs typeface="Calibri" pitchFamily="34" charset="0"/>
              </a:rPr>
              <a:t> SPED, México </a:t>
            </a:r>
            <a:r>
              <a:rPr lang="en-US" sz="1400" b="1" dirty="0" err="1">
                <a:solidFill>
                  <a:srgbClr val="007033"/>
                </a:solidFill>
                <a:latin typeface="Calibri" pitchFamily="34" charset="0"/>
                <a:cs typeface="Calibri" pitchFamily="34" charset="0"/>
              </a:rPr>
              <a:t>eContabildad</a:t>
            </a:r>
            <a:r>
              <a:rPr lang="en-US" sz="1400" b="1" dirty="0">
                <a:solidFill>
                  <a:srgbClr val="007033"/>
                </a:solidFill>
                <a:latin typeface="Calibri" pitchFamily="34" charset="0"/>
                <a:cs typeface="Calibri" pitchFamily="34" charset="0"/>
              </a:rPr>
              <a:t>, Peru Libros, et al</a:t>
            </a:r>
          </a:p>
        </p:txBody>
      </p:sp>
    </p:spTree>
    <p:extLst>
      <p:ext uri="{BB962C8B-B14F-4D97-AF65-F5344CB8AC3E}">
        <p14:creationId xmlns:p14="http://schemas.microsoft.com/office/powerpoint/2010/main" val="90902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6645464" cy="857250"/>
          </a:xfrm>
        </p:spPr>
        <p:txBody>
          <a:bodyPr>
            <a:normAutofit fontScale="90000"/>
          </a:bodyPr>
          <a:lstStyle/>
          <a:p>
            <a:r>
              <a:rPr lang="en-US" sz="2700" dirty="0" err="1"/>
              <a:t>eContabilidad</a:t>
            </a:r>
            <a:r>
              <a:rPr lang="en-US" sz="2700" dirty="0"/>
              <a:t> SAT G/L </a:t>
            </a:r>
            <a:r>
              <a:rPr lang="en-US" sz="2700" dirty="0" err="1"/>
              <a:t>Detalle</a:t>
            </a:r>
            <a:r>
              <a:rPr lang="en-US" sz="2700" dirty="0"/>
              <a:t> de </a:t>
            </a:r>
            <a:r>
              <a:rPr lang="en-US" sz="2700" dirty="0" err="1"/>
              <a:t>transacciones</a:t>
            </a:r>
            <a:r>
              <a:rPr lang="en-US" sz="3600" dirty="0"/>
              <a:t/>
            </a:r>
            <a:br>
              <a:rPr lang="en-US" sz="3600" dirty="0"/>
            </a:br>
            <a:r>
              <a:rPr lang="en-US" sz="2000" b="0" dirty="0"/>
              <a:t>La </a:t>
            </a:r>
            <a:r>
              <a:rPr lang="en-US" sz="2000" b="0" dirty="0" err="1"/>
              <a:t>estructura</a:t>
            </a:r>
            <a:r>
              <a:rPr lang="en-US" sz="2000" b="0" dirty="0"/>
              <a:t> </a:t>
            </a:r>
            <a:r>
              <a:rPr lang="en-US" sz="2000" b="0" dirty="0" err="1"/>
              <a:t>en</a:t>
            </a:r>
            <a:r>
              <a:rPr lang="en-US" sz="2000" b="0" dirty="0"/>
              <a:t> </a:t>
            </a:r>
            <a:r>
              <a:rPr lang="en-US" sz="2000" b="0" dirty="0" err="1"/>
              <a:t>pólizas</a:t>
            </a:r>
            <a:r>
              <a:rPr lang="en-US" sz="2000" b="0" dirty="0"/>
              <a:t> </a:t>
            </a:r>
            <a:r>
              <a:rPr lang="en-US" sz="2000" b="0" dirty="0" err="1"/>
              <a:t>debe</a:t>
            </a:r>
            <a:r>
              <a:rPr lang="en-US" sz="2000" b="0" dirty="0"/>
              <a:t> </a:t>
            </a:r>
            <a:r>
              <a:rPr lang="en-US" sz="2000" b="0" dirty="0" err="1"/>
              <a:t>incluir</a:t>
            </a:r>
            <a:r>
              <a:rPr lang="en-US" sz="2000" b="0" dirty="0"/>
              <a:t>  las </a:t>
            </a:r>
            <a:r>
              <a:rPr lang="en-US" sz="2000" b="0" dirty="0" err="1"/>
              <a:t>líneas</a:t>
            </a:r>
            <a:r>
              <a:rPr lang="en-US" sz="2000" b="0" dirty="0"/>
              <a:t> de </a:t>
            </a:r>
            <a:r>
              <a:rPr lang="en-US" sz="2000" b="0" dirty="0" err="1"/>
              <a:t>detalle</a:t>
            </a:r>
            <a:r>
              <a:rPr lang="en-US" sz="2000" b="0" dirty="0"/>
              <a:t> UY </a:t>
            </a:r>
            <a:r>
              <a:rPr lang="en-US" sz="2000" b="0" dirty="0" err="1"/>
              <a:t>referencias</a:t>
            </a:r>
            <a:r>
              <a:rPr lang="en-US" sz="2000" b="0" dirty="0"/>
              <a:t> al UUID</a:t>
            </a:r>
          </a:p>
        </p:txBody>
      </p:sp>
      <p:pic>
        <p:nvPicPr>
          <p:cNvPr id="13"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1" y="1122218"/>
            <a:ext cx="1903654" cy="2286000"/>
          </a:xfrm>
          <a:prstGeom prst="rect">
            <a:avLst/>
          </a:prstGeom>
        </p:spPr>
      </p:pic>
      <p:pic>
        <p:nvPicPr>
          <p:cNvPr id="14"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0" y="1503218"/>
            <a:ext cx="2109819" cy="2590800"/>
          </a:xfrm>
          <a:prstGeom prst="rect">
            <a:avLst/>
          </a:prstGeom>
        </p:spPr>
      </p:pic>
      <p:pic>
        <p:nvPicPr>
          <p:cNvPr id="15"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7685" y="967373"/>
            <a:ext cx="1822568" cy="3768644"/>
          </a:xfrm>
          <a:prstGeom prst="rect">
            <a:avLst/>
          </a:prstGeom>
        </p:spPr>
      </p:pic>
      <p:pic>
        <p:nvPicPr>
          <p:cNvPr id="16"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10400" y="3283670"/>
            <a:ext cx="1696915" cy="1371600"/>
          </a:xfrm>
          <a:prstGeom prst="rect">
            <a:avLst/>
          </a:prstGeom>
        </p:spPr>
      </p:pic>
      <p:cxnSp>
        <p:nvCxnSpPr>
          <p:cNvPr id="17" name="Straight Arrow Connector 2"/>
          <p:cNvCxnSpPr/>
          <p:nvPr/>
        </p:nvCxnSpPr>
        <p:spPr>
          <a:xfrm>
            <a:off x="1903655" y="3027218"/>
            <a:ext cx="457200" cy="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3"/>
          <p:cNvCxnSpPr/>
          <p:nvPr/>
        </p:nvCxnSpPr>
        <p:spPr>
          <a:xfrm flipV="1">
            <a:off x="4301590" y="3134387"/>
            <a:ext cx="326095" cy="426231"/>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4"/>
          <p:cNvCxnSpPr>
            <a:endCxn id="16" idx="1"/>
          </p:cNvCxnSpPr>
          <p:nvPr/>
        </p:nvCxnSpPr>
        <p:spPr>
          <a:xfrm flipV="1">
            <a:off x="6416864" y="3969470"/>
            <a:ext cx="593536" cy="405857"/>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7106" y="1944526"/>
            <a:ext cx="1457712" cy="866052"/>
          </a:xfrm>
          <a:prstGeom prst="rect">
            <a:avLst/>
          </a:prstGeom>
          <a:ln w="28575">
            <a:solidFill>
              <a:srgbClr val="FF0000"/>
            </a:solidFill>
          </a:ln>
        </p:spPr>
      </p:pic>
      <p:cxnSp>
        <p:nvCxnSpPr>
          <p:cNvPr id="21" name="Straight Arrow Connector 20"/>
          <p:cNvCxnSpPr>
            <a:stCxn id="20" idx="2"/>
          </p:cNvCxnSpPr>
          <p:nvPr/>
        </p:nvCxnSpPr>
        <p:spPr>
          <a:xfrm>
            <a:off x="7875962" y="2810578"/>
            <a:ext cx="116888" cy="429348"/>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24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457200" y="205979"/>
            <a:ext cx="6645464" cy="857250"/>
          </a:xfrm>
        </p:spPr>
        <p:txBody>
          <a:bodyPr>
            <a:normAutofit fontScale="90000"/>
          </a:bodyPr>
          <a:lstStyle/>
          <a:p>
            <a:pPr lvl="0"/>
            <a:r>
              <a:rPr lang="en-US" sz="3600" dirty="0" err="1">
                <a:solidFill>
                  <a:srgbClr val="114166"/>
                </a:solidFill>
                <a:latin typeface="Calibri" panose="020F0502020204030204" pitchFamily="34" charset="0"/>
              </a:rPr>
              <a:t>eContabilidad</a:t>
            </a:r>
            <a:r>
              <a:rPr lang="en-US" sz="3600" dirty="0">
                <a:solidFill>
                  <a:srgbClr val="114166"/>
                </a:solidFill>
                <a:latin typeface="Calibri" panose="020F0502020204030204" pitchFamily="34" charset="0"/>
              </a:rPr>
              <a:t> Issues in 2016 </a:t>
            </a:r>
            <a:r>
              <a:rPr lang="en-US" sz="2400" dirty="0">
                <a:solidFill>
                  <a:prstClr val="black"/>
                </a:solidFill>
              </a:rPr>
              <a:t/>
            </a:r>
            <a:br>
              <a:rPr lang="en-US" sz="2400" dirty="0">
                <a:solidFill>
                  <a:prstClr val="black"/>
                </a:solidFill>
              </a:rPr>
            </a:br>
            <a:r>
              <a:rPr lang="en-US" sz="2200" b="0" dirty="0">
                <a:solidFill>
                  <a:srgbClr val="114166"/>
                </a:solidFill>
                <a:latin typeface="Calibri" panose="020F0502020204030204" pitchFamily="34" charset="0"/>
              </a:rPr>
              <a:t>SAT Has Announced </a:t>
            </a:r>
            <a:r>
              <a:rPr lang="en-US" sz="2200" b="0" dirty="0" err="1">
                <a:solidFill>
                  <a:srgbClr val="114166"/>
                </a:solidFill>
                <a:latin typeface="Calibri" panose="020F0502020204030204" pitchFamily="34" charset="0"/>
              </a:rPr>
              <a:t>eAudits</a:t>
            </a:r>
            <a:r>
              <a:rPr lang="en-US" sz="2200" b="0" dirty="0">
                <a:solidFill>
                  <a:srgbClr val="114166"/>
                </a:solidFill>
                <a:latin typeface="Calibri" panose="020F0502020204030204" pitchFamily="34" charset="0"/>
              </a:rPr>
              <a:t> will start in second half 2016</a:t>
            </a:r>
          </a:p>
        </p:txBody>
      </p:sp>
      <p:sp>
        <p:nvSpPr>
          <p:cNvPr id="3" name="Rectángulo 2"/>
          <p:cNvSpPr/>
          <p:nvPr/>
        </p:nvSpPr>
        <p:spPr>
          <a:xfrm>
            <a:off x="440085" y="1124946"/>
            <a:ext cx="8439863" cy="3357842"/>
          </a:xfrm>
          <a:prstGeom prst="rect">
            <a:avLst/>
          </a:prstGeom>
        </p:spPr>
        <p:txBody>
          <a:bodyPr wrap="square">
            <a:spAutoFit/>
          </a:bodyPr>
          <a:lstStyle/>
          <a:p>
            <a:r>
              <a:rPr lang="es-ES" sz="1400" dirty="0" err="1">
                <a:solidFill>
                  <a:srgbClr val="3B3B3B"/>
                </a:solidFill>
              </a:rPr>
              <a:t>Aristoteles</a:t>
            </a:r>
            <a:r>
              <a:rPr lang="es-ES" sz="1400" dirty="0">
                <a:solidFill>
                  <a:srgbClr val="3B3B3B"/>
                </a:solidFill>
              </a:rPr>
              <a:t> Núñez, funcionario de la SAT,  ha hecho público recientemente los nuevos procedimientos de auditoría a la  CNN, lo que indica que los objetivos de las auditorías dependerá "mucho en el comportamiento y la conducta del contribuyente". En concreto, las auditorías se activarán cuando hay discrepancias entre los impuestos  que una empresa  declara en comparación con los registros del SAT,  como con las facturas electrónicas, informes de correo de contabilidad y las de sus clientes y proveedores.</a:t>
            </a:r>
            <a:br>
              <a:rPr lang="es-ES" sz="1400" dirty="0">
                <a:solidFill>
                  <a:srgbClr val="3B3B3B"/>
                </a:solidFill>
              </a:rPr>
            </a:br>
            <a:r>
              <a:rPr lang="es-ES" sz="1400" dirty="0">
                <a:solidFill>
                  <a:srgbClr val="3B3B3B"/>
                </a:solidFill>
              </a:rPr>
              <a:t>El SAT espera lanzar estas auditorías electrónicas durante la segunda mitad de 2016.  Se incrementarán de alrededor de 4.000 de sus auditorías anuales a 45.000 usando un sistema electrónico en este año. El objetivo final, informa Núñez, es llevar a cabo todas las auditorías electrónicamente</a:t>
            </a:r>
            <a:r>
              <a:rPr lang="es-ES" sz="1400" dirty="0"/>
              <a:t>.</a:t>
            </a:r>
            <a:endParaRPr lang="en-US" sz="1400" dirty="0">
              <a:solidFill>
                <a:srgbClr val="3B3B3B"/>
              </a:solidFill>
            </a:endParaRPr>
          </a:p>
          <a:p>
            <a:pPr marL="297180">
              <a:spcBef>
                <a:spcPct val="20000"/>
              </a:spcBef>
              <a:spcAft>
                <a:spcPts val="600"/>
              </a:spcAft>
              <a:buClr>
                <a:srgbClr val="C5D1D7">
                  <a:lumMod val="10000"/>
                </a:srgbClr>
              </a:buClr>
              <a:buSzPct val="85000"/>
            </a:pPr>
            <a:r>
              <a:rPr lang="en-US" sz="1400" b="1" dirty="0" err="1">
                <a:solidFill>
                  <a:srgbClr val="009242"/>
                </a:solidFill>
              </a:rPr>
              <a:t>Noticias</a:t>
            </a:r>
            <a:r>
              <a:rPr lang="en-US" sz="1400" b="1" dirty="0">
                <a:solidFill>
                  <a:srgbClr val="009242"/>
                </a:solidFill>
              </a:rPr>
              <a:t> de los  </a:t>
            </a:r>
            <a:r>
              <a:rPr lang="en-US" sz="1400" b="1" dirty="0" err="1">
                <a:solidFill>
                  <a:srgbClr val="009242"/>
                </a:solidFill>
              </a:rPr>
              <a:t>Amparos</a:t>
            </a:r>
            <a:r>
              <a:rPr lang="en-US" sz="1400" b="1" dirty="0">
                <a:solidFill>
                  <a:srgbClr val="009242"/>
                </a:solidFill>
              </a:rPr>
              <a:t> </a:t>
            </a:r>
          </a:p>
          <a:p>
            <a:pPr marL="582930" indent="-285750">
              <a:spcBef>
                <a:spcPct val="20000"/>
              </a:spcBef>
              <a:buClr>
                <a:srgbClr val="C5D1D7">
                  <a:lumMod val="10000"/>
                </a:srgbClr>
              </a:buClr>
              <a:buSzPct val="85000"/>
              <a:buFont typeface="Wingdings" pitchFamily="2" charset="2"/>
              <a:buChar char="§"/>
            </a:pPr>
            <a:r>
              <a:rPr lang="en-US" sz="1400" dirty="0" err="1"/>
              <a:t>Muchos</a:t>
            </a:r>
            <a:r>
              <a:rPr lang="en-US" sz="1400" dirty="0"/>
              <a:t> </a:t>
            </a:r>
            <a:r>
              <a:rPr lang="en-US" sz="1400" dirty="0" err="1"/>
              <a:t>amparos</a:t>
            </a:r>
            <a:r>
              <a:rPr lang="en-US" sz="1400" dirty="0"/>
              <a:t>  </a:t>
            </a:r>
            <a:r>
              <a:rPr lang="en-US" sz="1400" dirty="0" err="1"/>
              <a:t>están</a:t>
            </a:r>
            <a:r>
              <a:rPr lang="en-US" sz="1400" dirty="0"/>
              <a:t>  </a:t>
            </a:r>
            <a:r>
              <a:rPr lang="en-US" sz="1400" dirty="0" err="1"/>
              <a:t>próximos</a:t>
            </a:r>
            <a:r>
              <a:rPr lang="en-US" sz="1400" dirty="0"/>
              <a:t> a </a:t>
            </a:r>
            <a:r>
              <a:rPr lang="en-US" sz="1400" dirty="0" err="1"/>
              <a:t>vencer</a:t>
            </a:r>
            <a:r>
              <a:rPr lang="en-US" sz="1400" dirty="0"/>
              <a:t>  </a:t>
            </a:r>
            <a:r>
              <a:rPr lang="en-US" sz="1400" dirty="0" err="1"/>
              <a:t>ya</a:t>
            </a:r>
            <a:r>
              <a:rPr lang="en-US" sz="1400" dirty="0"/>
              <a:t> sea </a:t>
            </a:r>
            <a:r>
              <a:rPr lang="en-US" sz="1400" dirty="0" err="1"/>
              <a:t>por</a:t>
            </a:r>
            <a:r>
              <a:rPr lang="en-US" sz="1400" dirty="0"/>
              <a:t> </a:t>
            </a:r>
            <a:r>
              <a:rPr lang="en-US" sz="1400" dirty="0" err="1"/>
              <a:t>decisión</a:t>
            </a:r>
            <a:r>
              <a:rPr lang="en-US" sz="1400" dirty="0"/>
              <a:t> de la </a:t>
            </a:r>
            <a:r>
              <a:rPr lang="en-US" sz="1400" dirty="0" err="1"/>
              <a:t>corte</a:t>
            </a:r>
            <a:r>
              <a:rPr lang="en-US" sz="1400" dirty="0"/>
              <a:t> o </a:t>
            </a:r>
            <a:r>
              <a:rPr lang="en-US" sz="1400" dirty="0" err="1"/>
              <a:t>simplemente</a:t>
            </a:r>
            <a:r>
              <a:rPr lang="en-US" sz="1400" dirty="0"/>
              <a:t> </a:t>
            </a:r>
            <a:r>
              <a:rPr lang="en-US" sz="1400" dirty="0" err="1"/>
              <a:t>por</a:t>
            </a:r>
            <a:r>
              <a:rPr lang="en-US" sz="1400" dirty="0"/>
              <a:t> </a:t>
            </a:r>
            <a:r>
              <a:rPr lang="en-US" sz="1400" dirty="0" err="1"/>
              <a:t>fecha</a:t>
            </a:r>
            <a:r>
              <a:rPr lang="en-US" sz="1400" dirty="0"/>
              <a:t> de </a:t>
            </a:r>
            <a:r>
              <a:rPr lang="en-US" sz="1400" dirty="0" err="1"/>
              <a:t>expiración</a:t>
            </a:r>
            <a:endParaRPr lang="en-US" sz="1400" dirty="0"/>
          </a:p>
          <a:p>
            <a:pPr marL="582930" indent="-285750">
              <a:spcBef>
                <a:spcPct val="20000"/>
              </a:spcBef>
              <a:buClr>
                <a:srgbClr val="C5D1D7">
                  <a:lumMod val="10000"/>
                </a:srgbClr>
              </a:buClr>
              <a:buSzPct val="85000"/>
              <a:buFont typeface="Wingdings" pitchFamily="2" charset="2"/>
              <a:buChar char="§"/>
            </a:pPr>
            <a:r>
              <a:rPr lang="en-US" sz="1400" dirty="0"/>
              <a:t>SAT y </a:t>
            </a:r>
            <a:r>
              <a:rPr lang="en-US" sz="1400" dirty="0" err="1"/>
              <a:t>Reporte</a:t>
            </a:r>
            <a:r>
              <a:rPr lang="en-US" sz="1400" dirty="0"/>
              <a:t> de </a:t>
            </a:r>
            <a:r>
              <a:rPr lang="en-US" sz="1400" dirty="0" err="1"/>
              <a:t>Pólizas</a:t>
            </a:r>
            <a:endParaRPr lang="en-US" sz="1400" dirty="0"/>
          </a:p>
          <a:p>
            <a:pPr marL="1040130" lvl="1" indent="-285750">
              <a:spcBef>
                <a:spcPct val="20000"/>
              </a:spcBef>
              <a:buClr>
                <a:srgbClr val="C5D1D7">
                  <a:lumMod val="10000"/>
                </a:srgbClr>
              </a:buClr>
              <a:buSzPct val="85000"/>
              <a:buFont typeface="Wingdings" pitchFamily="2" charset="2"/>
              <a:buChar char="§"/>
            </a:pPr>
            <a:r>
              <a:rPr lang="en-US" sz="1400" dirty="0"/>
              <a:t>A </a:t>
            </a:r>
            <a:r>
              <a:rPr lang="en-US" sz="1400" dirty="0" err="1"/>
              <a:t>pesar</a:t>
            </a:r>
            <a:r>
              <a:rPr lang="en-US" sz="1400" dirty="0"/>
              <a:t> de que se </a:t>
            </a:r>
            <a:r>
              <a:rPr lang="en-US" sz="1400" dirty="0" err="1"/>
              <a:t>gane</a:t>
            </a:r>
            <a:r>
              <a:rPr lang="en-US" sz="1400" dirty="0"/>
              <a:t> el </a:t>
            </a:r>
            <a:r>
              <a:rPr lang="en-US" sz="1400" dirty="0" err="1"/>
              <a:t>amparo</a:t>
            </a:r>
            <a:r>
              <a:rPr lang="en-US" sz="1400" dirty="0"/>
              <a:t> , </a:t>
            </a:r>
            <a:r>
              <a:rPr lang="en-US" sz="1400" dirty="0" err="1"/>
              <a:t>si</a:t>
            </a:r>
            <a:r>
              <a:rPr lang="en-US" sz="1400" dirty="0"/>
              <a:t> </a:t>
            </a:r>
            <a:r>
              <a:rPr lang="en-US" sz="1400" dirty="0" err="1"/>
              <a:t>es</a:t>
            </a:r>
            <a:r>
              <a:rPr lang="en-US" sz="1400" dirty="0"/>
              <a:t> </a:t>
            </a:r>
            <a:r>
              <a:rPr lang="en-US" sz="1400" dirty="0" err="1"/>
              <a:t>auditado</a:t>
            </a:r>
            <a:r>
              <a:rPr lang="en-US" sz="1400" dirty="0"/>
              <a:t>  se </a:t>
            </a:r>
            <a:r>
              <a:rPr lang="en-US" sz="1400" dirty="0" err="1"/>
              <a:t>tendrá</a:t>
            </a:r>
            <a:r>
              <a:rPr lang="en-US" sz="1400" dirty="0"/>
              <a:t> que </a:t>
            </a:r>
            <a:r>
              <a:rPr lang="en-US" sz="1400" dirty="0" err="1"/>
              <a:t>proveer</a:t>
            </a:r>
            <a:r>
              <a:rPr lang="en-US" sz="1400" dirty="0"/>
              <a:t> el </a:t>
            </a:r>
            <a:r>
              <a:rPr lang="en-US" sz="1400" dirty="0" err="1"/>
              <a:t>reporte</a:t>
            </a:r>
            <a:r>
              <a:rPr lang="en-US" sz="1400" dirty="0"/>
              <a:t> de </a:t>
            </a:r>
            <a:r>
              <a:rPr lang="en-US" sz="1400" dirty="0" err="1"/>
              <a:t>pólizas</a:t>
            </a:r>
            <a:r>
              <a:rPr lang="en-US" sz="1400" dirty="0"/>
              <a:t>, el Sat las </a:t>
            </a:r>
            <a:r>
              <a:rPr lang="en-US" sz="1400" dirty="0" err="1"/>
              <a:t>recogerá</a:t>
            </a:r>
            <a:r>
              <a:rPr lang="en-US" sz="1400" dirty="0"/>
              <a:t> </a:t>
            </a:r>
            <a:r>
              <a:rPr lang="en-US" sz="1400" dirty="0" err="1"/>
              <a:t>físicamente</a:t>
            </a:r>
            <a:r>
              <a:rPr lang="en-US" sz="1400" dirty="0"/>
              <a:t> </a:t>
            </a:r>
            <a:r>
              <a:rPr lang="en-US" sz="1400" dirty="0" err="1"/>
              <a:t>en</a:t>
            </a:r>
            <a:r>
              <a:rPr lang="en-US" sz="1400" dirty="0"/>
              <a:t> </a:t>
            </a:r>
            <a:r>
              <a:rPr lang="en-US" sz="1400" dirty="0" err="1"/>
              <a:t>su</a:t>
            </a:r>
            <a:r>
              <a:rPr lang="en-US" sz="1400" dirty="0"/>
              <a:t> </a:t>
            </a:r>
            <a:r>
              <a:rPr lang="en-US" sz="1400" dirty="0" err="1"/>
              <a:t>oficina</a:t>
            </a:r>
            <a:r>
              <a:rPr lang="en-US" sz="1400" dirty="0"/>
              <a:t>.</a:t>
            </a:r>
          </a:p>
        </p:txBody>
      </p:sp>
    </p:spTree>
    <p:extLst>
      <p:ext uri="{BB962C8B-B14F-4D97-AF65-F5344CB8AC3E}">
        <p14:creationId xmlns:p14="http://schemas.microsoft.com/office/powerpoint/2010/main" val="57194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457200" y="205979"/>
            <a:ext cx="6645464" cy="857250"/>
          </a:xfrm>
        </p:spPr>
        <p:txBody>
          <a:bodyPr>
            <a:normAutofit/>
          </a:bodyPr>
          <a:lstStyle/>
          <a:p>
            <a:pPr lvl="0"/>
            <a:r>
              <a:rPr lang="en-US" sz="3600" dirty="0"/>
              <a:t>Mexico 2016</a:t>
            </a:r>
            <a:endParaRPr lang="en-US" sz="2200" b="0" dirty="0">
              <a:solidFill>
                <a:srgbClr val="114166"/>
              </a:solidFill>
              <a:latin typeface="Calibri" panose="020F0502020204030204" pitchFamily="34" charset="0"/>
            </a:endParaRPr>
          </a:p>
        </p:txBody>
      </p:sp>
      <p:sp>
        <p:nvSpPr>
          <p:cNvPr id="4" name="Text Placeholder 8"/>
          <p:cNvSpPr txBox="1">
            <a:spLocks/>
          </p:cNvSpPr>
          <p:nvPr/>
        </p:nvSpPr>
        <p:spPr>
          <a:xfrm>
            <a:off x="2195538" y="628639"/>
            <a:ext cx="6822549" cy="4278202"/>
          </a:xfrm>
          <a:prstGeom prst="rect">
            <a:avLst/>
          </a:prstGeom>
        </p:spPr>
        <p:txBody>
          <a:bodyPr vert="horz" lIns="91440" tIns="45720" rIns="91440" bIns="45720" rtlCol="0" anchor="ctr">
            <a:noAutofit/>
          </a:bodyP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97180" algn="l">
              <a:spcAft>
                <a:spcPts val="600"/>
              </a:spcAft>
            </a:pPr>
            <a:r>
              <a:rPr lang="es-MX" sz="1600" b="1" dirty="0"/>
              <a:t>Multas por no tener los XML y los Reportes correctos</a:t>
            </a:r>
            <a:endParaRPr lang="en-US" sz="1600" b="1" dirty="0"/>
          </a:p>
          <a:p>
            <a:pPr marL="468630" indent="-171450" algn="l">
              <a:spcAft>
                <a:spcPts val="600"/>
              </a:spcAft>
              <a:buFont typeface="Arial" panose="020B0604020202020204" pitchFamily="34" charset="0"/>
              <a:buChar char="•"/>
            </a:pPr>
            <a:r>
              <a:rPr lang="es-MX" sz="1100" dirty="0">
                <a:solidFill>
                  <a:srgbClr val="114165"/>
                </a:solidFill>
              </a:rPr>
              <a:t>$ 300- $ 4,602 USD de multa por falta o factura electrónica incorrecta</a:t>
            </a:r>
          </a:p>
          <a:p>
            <a:pPr marL="468630" indent="-171450" algn="l">
              <a:spcAft>
                <a:spcPts val="600"/>
              </a:spcAft>
              <a:buFont typeface="Arial" panose="020B0604020202020204" pitchFamily="34" charset="0"/>
              <a:buChar char="•"/>
            </a:pPr>
            <a:r>
              <a:rPr lang="es-MX" sz="1100" dirty="0">
                <a:solidFill>
                  <a:srgbClr val="114165"/>
                </a:solidFill>
              </a:rPr>
              <a:t>$ 15 - $ 4,092 USD de multa por factura que no coincide con los registros contables (contabilidad)</a:t>
            </a:r>
          </a:p>
          <a:p>
            <a:pPr marL="468630" indent="-171450" algn="l">
              <a:spcAft>
                <a:spcPts val="600"/>
              </a:spcAft>
              <a:buFont typeface="Arial" panose="020B0604020202020204" pitchFamily="34" charset="0"/>
              <a:buChar char="•"/>
            </a:pPr>
            <a:r>
              <a:rPr lang="es-MX" sz="1100" dirty="0">
                <a:solidFill>
                  <a:srgbClr val="114165"/>
                </a:solidFill>
              </a:rPr>
              <a:t>Hasta $ 200 USD multa por cada transacción que debería haber sido definida como errónea o inexacta en el reporte de pólizas.</a:t>
            </a:r>
          </a:p>
          <a:p>
            <a:pPr marL="468630" indent="-171450" algn="l">
              <a:spcAft>
                <a:spcPts val="600"/>
              </a:spcAft>
              <a:buFont typeface="Arial" panose="020B0604020202020204" pitchFamily="34" charset="0"/>
              <a:buChar char="•"/>
            </a:pPr>
            <a:r>
              <a:rPr lang="es-MX" sz="1100" dirty="0">
                <a:solidFill>
                  <a:srgbClr val="114165"/>
                </a:solidFill>
              </a:rPr>
              <a:t>Aumento del riesgo de una auditoría directa por la autoridad fiscal mexicana (SAT) por errores de conformidad “</a:t>
            </a:r>
            <a:r>
              <a:rPr lang="es-MX" sz="1100" dirty="0" err="1">
                <a:solidFill>
                  <a:srgbClr val="114165"/>
                </a:solidFill>
              </a:rPr>
              <a:t>compliance</a:t>
            </a:r>
            <a:r>
              <a:rPr lang="es-MX" sz="1100" dirty="0">
                <a:solidFill>
                  <a:srgbClr val="114165"/>
                </a:solidFill>
              </a:rPr>
              <a:t>”</a:t>
            </a:r>
          </a:p>
          <a:p>
            <a:pPr marL="468630" indent="-171450" algn="l">
              <a:spcAft>
                <a:spcPts val="600"/>
              </a:spcAft>
              <a:buFont typeface="Arial" panose="020B0604020202020204" pitchFamily="34" charset="0"/>
              <a:buChar char="•"/>
            </a:pPr>
            <a:r>
              <a:rPr lang="es-MX" sz="1100" dirty="0">
                <a:solidFill>
                  <a:srgbClr val="114165"/>
                </a:solidFill>
              </a:rPr>
              <a:t>Tasa variable al impuesto de ingresos por  presunción de ingresos no declarados, como resultado intereses, sanciones y multas también por impuestos NO PAGADOS</a:t>
            </a:r>
          </a:p>
          <a:p>
            <a:pPr marL="582930" indent="-285750" algn="l"/>
            <a:r>
              <a:rPr lang="en-US" sz="1600" b="1" dirty="0"/>
              <a:t>2016 Issues</a:t>
            </a:r>
          </a:p>
          <a:p>
            <a:pPr marL="582930" indent="-285750" algn="l">
              <a:buFont typeface="Arial" panose="020B0604020202020204" pitchFamily="34" charset="0"/>
              <a:buChar char="•"/>
            </a:pPr>
            <a:r>
              <a:rPr lang="es-MX" sz="1100" dirty="0">
                <a:solidFill>
                  <a:srgbClr val="114165"/>
                </a:solidFill>
              </a:rPr>
              <a:t>Rumores de V 3.3. Cambio de esquema CFDI</a:t>
            </a:r>
          </a:p>
          <a:p>
            <a:pPr marL="582930" indent="-285750" algn="l">
              <a:buFont typeface="Arial" panose="020B0604020202020204" pitchFamily="34" charset="0"/>
              <a:buChar char="•"/>
            </a:pPr>
            <a:r>
              <a:rPr lang="es-MX" sz="1100" dirty="0">
                <a:solidFill>
                  <a:srgbClr val="114165"/>
                </a:solidFill>
              </a:rPr>
              <a:t>Compras - normalmente las facturas no tienen el UUID, AHORA, tienen que coincidir y alinear con el posteo FI en SAP</a:t>
            </a:r>
          </a:p>
          <a:p>
            <a:pPr marL="582930" indent="-285750" algn="l">
              <a:buFont typeface="Arial" panose="020B0604020202020204" pitchFamily="34" charset="0"/>
              <a:buChar char="•"/>
            </a:pPr>
            <a:r>
              <a:rPr lang="es-MX" sz="1100" dirty="0">
                <a:solidFill>
                  <a:srgbClr val="114165"/>
                </a:solidFill>
              </a:rPr>
              <a:t>Gastos (T &amp; E) y Nómina (cheques de pago) deberán estar dentro de las Pólizas</a:t>
            </a:r>
          </a:p>
          <a:p>
            <a:pPr marL="582930" indent="-285750" algn="l">
              <a:buFont typeface="Arial" panose="020B0604020202020204" pitchFamily="34" charset="0"/>
              <a:buChar char="•"/>
            </a:pPr>
            <a:r>
              <a:rPr lang="es-MX" sz="1100" dirty="0">
                <a:solidFill>
                  <a:srgbClr val="114165"/>
                </a:solidFill>
              </a:rPr>
              <a:t>Expectativas de que al  final de la vida del Amparo deberán presentar los informes.  Incluso si se concede un amparo – el SAT podrá requerir la Contabilidad en XML.  Cabe la posibilidad de que el SAT  exija la documentación sea entregada físicamente!!.</a:t>
            </a:r>
          </a:p>
          <a:p>
            <a:pPr marL="582930" indent="-285750" algn="l">
              <a:buFont typeface="Arial" panose="020B0604020202020204" pitchFamily="34" charset="0"/>
              <a:buChar char="•"/>
            </a:pPr>
            <a:r>
              <a:rPr lang="es-MX" sz="1100" dirty="0">
                <a:solidFill>
                  <a:srgbClr val="114165"/>
                </a:solidFill>
              </a:rPr>
              <a:t>Para las facturas extranjeras el SAT compartirá  información con  Canadá  y Estados Unidos utilizando el RFC</a:t>
            </a:r>
            <a:r>
              <a:rPr lang="en-US" sz="1100" dirty="0">
                <a:solidFill>
                  <a:srgbClr val="114165"/>
                </a:solidFill>
              </a:rPr>
              <a:t>. </a:t>
            </a:r>
          </a:p>
        </p:txBody>
      </p:sp>
      <p:pic>
        <p:nvPicPr>
          <p:cNvPr id="5" name="Picture 3"/>
          <p:cNvPicPr>
            <a:picLocks noChangeAspect="1"/>
          </p:cNvPicPr>
          <p:nvPr/>
        </p:nvPicPr>
        <p:blipFill>
          <a:blip r:embed="rId3"/>
          <a:stretch>
            <a:fillRect/>
          </a:stretch>
        </p:blipFill>
        <p:spPr>
          <a:xfrm>
            <a:off x="391944" y="944961"/>
            <a:ext cx="1404315" cy="957487"/>
          </a:xfrm>
          <a:prstGeom prst="rect">
            <a:avLst/>
          </a:prstGeom>
        </p:spPr>
      </p:pic>
    </p:spTree>
    <p:extLst>
      <p:ext uri="{BB962C8B-B14F-4D97-AF65-F5344CB8AC3E}">
        <p14:creationId xmlns:p14="http://schemas.microsoft.com/office/powerpoint/2010/main" val="17929861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15013</TotalTime>
  <Words>2367</Words>
  <Application>Microsoft Macintosh PowerPoint</Application>
  <PresentationFormat>Presentación en pantalla (16:9)</PresentationFormat>
  <Paragraphs>275</Paragraphs>
  <Slides>23</Slides>
  <Notes>13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Presentación de PowerPoint</vt:lpstr>
      <vt:lpstr>Latin America E-Invoicing &amp; Reporting El objetivo es Maximizar la Recaudación</vt:lpstr>
      <vt:lpstr>El reto de Business To Government  Se expande Globalmente</vt:lpstr>
      <vt:lpstr>Las Autoridades Fiscales controlan el proceso de principio a fin (auditorías en tiempo REAL!)</vt:lpstr>
      <vt:lpstr>Reportes Fiscales Best Practices Aprovechar  la inversión en  SAP  para asegurar la consistencia entre los datos operacionales y los reportes Fiscales</vt:lpstr>
      <vt:lpstr>eContabilidad SAT G/L Detalle de transacciones La estructura en pólizas debe incluir  las líneas de detalle UY referencias al UUID</vt:lpstr>
      <vt:lpstr>eContabilidad Issues in 2016  SAT Has Announced eAudits will start in second half 2016</vt:lpstr>
      <vt:lpstr>Mexico 2016</vt:lpstr>
      <vt:lpstr>Reportes Fiscales Best Practices Aprovechar  la inversión en  SAP  para asegurar la consistencia entre los datos operacionales y los reportes Fiscales</vt:lpstr>
      <vt:lpstr>eContabilidad  Temas en 2016 – Hasta $4,000 de Multa /Error Arriba de 700 CFDI’s por mes se sugiere automatización</vt:lpstr>
      <vt:lpstr>Presentación de PowerPoint</vt:lpstr>
      <vt:lpstr>Presentación de PowerPoint</vt:lpstr>
      <vt:lpstr>Mexico – SAP Outbound E-Invoicing Monitor </vt:lpstr>
      <vt:lpstr>Presentación de PowerPoint</vt:lpstr>
      <vt:lpstr>Invoiceware International  SAP Management Console para Mexico E-Accounting</vt:lpstr>
      <vt:lpstr>Presentación de PowerPoint</vt:lpstr>
      <vt:lpstr>Presentación de PowerPoint</vt:lpstr>
      <vt:lpstr>Próximos Eventos ASUG México </vt:lpstr>
      <vt:lpstr>Puntos de Encuentro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Development Factor</dc:creator>
  <cp:lastModifiedBy>. .</cp:lastModifiedBy>
  <cp:revision>353</cp:revision>
  <dcterms:created xsi:type="dcterms:W3CDTF">2015-01-27T19:42:42Z</dcterms:created>
  <dcterms:modified xsi:type="dcterms:W3CDTF">2016-05-18T01:14:38Z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2044728059</vt:i4>
  </property>
  <property fmtid="{D5CDD505-2E9C-101B-9397-08002B2CF9AE}" pid="4" name="_EmailSubject">
    <vt:lpwstr>Grabación</vt:lpwstr>
  </property>
  <property fmtid="{D5CDD505-2E9C-101B-9397-08002B2CF9AE}" pid="5" name="_AuthorEmail">
    <vt:lpwstr>hu.rodriguez@sap.com</vt:lpwstr>
  </property>
  <property fmtid="{D5CDD505-2E9C-101B-9397-08002B2CF9AE}" pid="6" name="_AuthorEmailDisplayName">
    <vt:lpwstr>Rodriguez, Hugo</vt:lpwstr>
  </property>
  <property fmtid="{D5CDD505-2E9C-101B-9397-08002B2CF9AE}" pid="7" name="_PreviousAdHocReviewCycleID">
    <vt:i4>-1866389459</vt:i4>
  </property>
</Properties>
</file>